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64"/>
  </p:notesMasterIdLst>
  <p:handoutMasterIdLst>
    <p:handoutMasterId r:id="rId65"/>
  </p:handoutMasterIdLst>
  <p:sldIdLst>
    <p:sldId id="261" r:id="rId3"/>
    <p:sldId id="271" r:id="rId4"/>
    <p:sldId id="513" r:id="rId5"/>
    <p:sldId id="514" r:id="rId6"/>
    <p:sldId id="515" r:id="rId7"/>
    <p:sldId id="516" r:id="rId8"/>
    <p:sldId id="529" r:id="rId9"/>
    <p:sldId id="530" r:id="rId10"/>
    <p:sldId id="531" r:id="rId11"/>
    <p:sldId id="532" r:id="rId12"/>
    <p:sldId id="533" r:id="rId13"/>
    <p:sldId id="534" r:id="rId14"/>
    <p:sldId id="535" r:id="rId15"/>
    <p:sldId id="536" r:id="rId16"/>
    <p:sldId id="538" r:id="rId17"/>
    <p:sldId id="537" r:id="rId18"/>
    <p:sldId id="539" r:id="rId19"/>
    <p:sldId id="540" r:id="rId20"/>
    <p:sldId id="541" r:id="rId21"/>
    <p:sldId id="542" r:id="rId22"/>
    <p:sldId id="543" r:id="rId23"/>
    <p:sldId id="544" r:id="rId24"/>
    <p:sldId id="545" r:id="rId25"/>
    <p:sldId id="546" r:id="rId26"/>
    <p:sldId id="547" r:id="rId27"/>
    <p:sldId id="548" r:id="rId28"/>
    <p:sldId id="549" r:id="rId29"/>
    <p:sldId id="550" r:id="rId30"/>
    <p:sldId id="551" r:id="rId31"/>
    <p:sldId id="552" r:id="rId32"/>
    <p:sldId id="553" r:id="rId33"/>
    <p:sldId id="554" r:id="rId34"/>
    <p:sldId id="555" r:id="rId35"/>
    <p:sldId id="556" r:id="rId36"/>
    <p:sldId id="558" r:id="rId37"/>
    <p:sldId id="557" r:id="rId38"/>
    <p:sldId id="559" r:id="rId39"/>
    <p:sldId id="560" r:id="rId40"/>
    <p:sldId id="561" r:id="rId41"/>
    <p:sldId id="562" r:id="rId42"/>
    <p:sldId id="563" r:id="rId43"/>
    <p:sldId id="564" r:id="rId44"/>
    <p:sldId id="565" r:id="rId45"/>
    <p:sldId id="566" r:id="rId46"/>
    <p:sldId id="567" r:id="rId47"/>
    <p:sldId id="568" r:id="rId48"/>
    <p:sldId id="569" r:id="rId49"/>
    <p:sldId id="570" r:id="rId50"/>
    <p:sldId id="571" r:id="rId51"/>
    <p:sldId id="572" r:id="rId52"/>
    <p:sldId id="573" r:id="rId53"/>
    <p:sldId id="574" r:id="rId54"/>
    <p:sldId id="575" r:id="rId55"/>
    <p:sldId id="576" r:id="rId56"/>
    <p:sldId id="524" r:id="rId57"/>
    <p:sldId id="578" r:id="rId58"/>
    <p:sldId id="579" r:id="rId59"/>
    <p:sldId id="580" r:id="rId60"/>
    <p:sldId id="581" r:id="rId61"/>
    <p:sldId id="582" r:id="rId62"/>
    <p:sldId id="577"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52FCF23-0E44-7643-B59E-CF3E04F8CB06}">
          <p14:sldIdLst>
            <p14:sldId id="261"/>
            <p14:sldId id="271"/>
            <p14:sldId id="513"/>
            <p14:sldId id="514"/>
            <p14:sldId id="515"/>
            <p14:sldId id="516"/>
            <p14:sldId id="529"/>
            <p14:sldId id="530"/>
            <p14:sldId id="531"/>
            <p14:sldId id="532"/>
            <p14:sldId id="533"/>
            <p14:sldId id="534"/>
            <p14:sldId id="535"/>
            <p14:sldId id="536"/>
            <p14:sldId id="538"/>
            <p14:sldId id="537"/>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8"/>
            <p14:sldId id="557"/>
            <p14:sldId id="559"/>
            <p14:sldId id="560"/>
            <p14:sldId id="561"/>
            <p14:sldId id="562"/>
            <p14:sldId id="563"/>
            <p14:sldId id="564"/>
            <p14:sldId id="565"/>
            <p14:sldId id="566"/>
            <p14:sldId id="567"/>
            <p14:sldId id="568"/>
            <p14:sldId id="569"/>
            <p14:sldId id="570"/>
            <p14:sldId id="571"/>
            <p14:sldId id="572"/>
            <p14:sldId id="573"/>
            <p14:sldId id="574"/>
            <p14:sldId id="575"/>
            <p14:sldId id="576"/>
            <p14:sldId id="524"/>
            <p14:sldId id="578"/>
            <p14:sldId id="579"/>
            <p14:sldId id="580"/>
            <p14:sldId id="581"/>
            <p14:sldId id="582"/>
            <p14:sldId id="577"/>
          </p14:sldIdLst>
        </p14:section>
      </p14:sectionLst>
    </p:ex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6" autoAdjust="0"/>
    <p:restoredTop sz="69986" autoAdjust="0"/>
  </p:normalViewPr>
  <p:slideViewPr>
    <p:cSldViewPr snapToGrid="0">
      <p:cViewPr>
        <p:scale>
          <a:sx n="70" d="100"/>
          <a:sy n="70" d="100"/>
        </p:scale>
        <p:origin x="2192" y="568"/>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notesMaster" Target="notesMasters/notesMaster1.xml"/><Relationship Id="rId65" Type="http://schemas.openxmlformats.org/officeDocument/2006/relationships/handoutMaster" Target="handoutMasters/handoutMaster1.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3/21/17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3/21/17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a:t>
            </a:fld>
            <a:endParaRPr lang="en-US"/>
          </a:p>
        </p:txBody>
      </p:sp>
    </p:spTree>
    <p:extLst>
      <p:ext uri="{BB962C8B-B14F-4D97-AF65-F5344CB8AC3E}">
        <p14:creationId xmlns:p14="http://schemas.microsoft.com/office/powerpoint/2010/main" val="1208994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A segmented control is a horizontal control made of multiple segments, each segment functioning as a discrete button.</a:t>
            </a:r>
          </a:p>
          <a:p>
            <a:pPr fontAlgn="base"/>
            <a:r>
              <a:rPr lang="en-US" sz="1200" b="1" i="0" kern="1200" dirty="0" smtClean="0">
                <a:solidFill>
                  <a:schemeClr val="tx1"/>
                </a:solidFill>
                <a:effectLst/>
                <a:latin typeface="+mn-lt"/>
                <a:ea typeface="+mn-ea"/>
                <a:cs typeface="+mn-cs"/>
              </a:rPr>
              <a:t>Purpose.</a:t>
            </a:r>
            <a:r>
              <a:rPr lang="en-US" sz="1200" b="0" i="0" kern="1200" dirty="0" smtClean="0">
                <a:solidFill>
                  <a:schemeClr val="tx1"/>
                </a:solidFill>
                <a:effectLst/>
                <a:latin typeface="+mn-lt"/>
                <a:ea typeface="+mn-ea"/>
                <a:cs typeface="+mn-cs"/>
              </a:rPr>
              <a:t> Segmented controls allow users to:</a:t>
            </a:r>
          </a:p>
          <a:p>
            <a:pPr fontAlgn="base"/>
            <a:r>
              <a:rPr lang="en-US" sz="1200" b="0" i="0" kern="1200" dirty="0" smtClean="0">
                <a:solidFill>
                  <a:schemeClr val="tx1"/>
                </a:solidFill>
                <a:effectLst/>
                <a:latin typeface="+mn-lt"/>
                <a:ea typeface="+mn-ea"/>
                <a:cs typeface="+mn-cs"/>
              </a:rPr>
              <a:t>Interact with a compact group of a number of controls</a:t>
            </a:r>
          </a:p>
          <a:p>
            <a:pPr fontAlgn="base"/>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10</a:t>
            </a:fld>
            <a:endParaRPr lang="en-US"/>
          </a:p>
        </p:txBody>
      </p:sp>
    </p:spTree>
    <p:extLst>
      <p:ext uri="{BB962C8B-B14F-4D97-AF65-F5344CB8AC3E}">
        <p14:creationId xmlns:p14="http://schemas.microsoft.com/office/powerpoint/2010/main" val="1922471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Text fields allows the user to input a single line of text into an app. You typically use text fields to gather small amounts of text from the user and perform some immediate action, such as a search operation, based on that text.</a:t>
            </a:r>
          </a:p>
          <a:p>
            <a:pPr fontAlgn="base"/>
            <a:r>
              <a:rPr lang="en-US" sz="1200" b="1" i="0" kern="1200" dirty="0" smtClean="0">
                <a:solidFill>
                  <a:schemeClr val="tx1"/>
                </a:solidFill>
                <a:effectLst/>
                <a:latin typeface="+mn-lt"/>
                <a:ea typeface="+mn-ea"/>
                <a:cs typeface="+mn-cs"/>
              </a:rPr>
              <a:t>Purpose.</a:t>
            </a:r>
            <a:r>
              <a:rPr lang="en-US" sz="1200" b="0" i="0" kern="1200" dirty="0" smtClean="0">
                <a:solidFill>
                  <a:schemeClr val="tx1"/>
                </a:solidFill>
                <a:effectLst/>
                <a:latin typeface="+mn-lt"/>
                <a:ea typeface="+mn-ea"/>
                <a:cs typeface="+mn-cs"/>
              </a:rPr>
              <a:t> Text fields allow users to:</a:t>
            </a:r>
          </a:p>
          <a:p>
            <a:pPr fontAlgn="base"/>
            <a:r>
              <a:rPr lang="en-US" sz="1200" b="0" i="0" kern="1200" dirty="0" smtClean="0">
                <a:solidFill>
                  <a:schemeClr val="tx1"/>
                </a:solidFill>
                <a:effectLst/>
                <a:latin typeface="+mn-lt"/>
                <a:ea typeface="+mn-ea"/>
                <a:cs typeface="+mn-cs"/>
              </a:rPr>
              <a:t>Enter text as input to an app</a:t>
            </a:r>
          </a:p>
          <a:p>
            <a:r>
              <a:rPr lang="en-US" dirty="0" smtClean="0"/>
              <a:t/>
            </a:r>
            <a:br>
              <a:rPr lang="en-US" dirty="0" smtClean="0"/>
            </a:b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11</a:t>
            </a:fld>
            <a:endParaRPr lang="en-US"/>
          </a:p>
        </p:txBody>
      </p:sp>
    </p:spTree>
    <p:extLst>
      <p:ext uri="{BB962C8B-B14F-4D97-AF65-F5344CB8AC3E}">
        <p14:creationId xmlns:p14="http://schemas.microsoft.com/office/powerpoint/2010/main" val="2134365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Sliders enable users to interactively modify some adjustable value in an app, such as speaker volume or screen brightness. For example, in GarageBand, sliders allow users to mix different settings for various effects. Users control a slider by moving its current value indicator along a continuous range of values between a specified minimum and maximum.</a:t>
            </a:r>
          </a:p>
          <a:p>
            <a:pPr fontAlgn="base"/>
            <a:r>
              <a:rPr lang="en-US" sz="1200" b="1" i="0" kern="1200" dirty="0" smtClean="0">
                <a:solidFill>
                  <a:schemeClr val="tx1"/>
                </a:solidFill>
                <a:effectLst/>
                <a:latin typeface="+mn-lt"/>
                <a:ea typeface="+mn-ea"/>
                <a:cs typeface="+mn-cs"/>
              </a:rPr>
              <a:t>Purpose.</a:t>
            </a:r>
            <a:r>
              <a:rPr lang="en-US" sz="1200" b="0" i="0" kern="1200" dirty="0" smtClean="0">
                <a:solidFill>
                  <a:schemeClr val="tx1"/>
                </a:solidFill>
                <a:effectLst/>
                <a:latin typeface="+mn-lt"/>
                <a:ea typeface="+mn-ea"/>
                <a:cs typeface="+mn-cs"/>
              </a:rPr>
              <a:t> Sliders allow users to:</a:t>
            </a:r>
          </a:p>
          <a:p>
            <a:pPr fontAlgn="base"/>
            <a:r>
              <a:rPr lang="en-US" sz="1200" b="0" i="0" kern="1200" dirty="0" smtClean="0">
                <a:solidFill>
                  <a:schemeClr val="tx1"/>
                </a:solidFill>
                <a:effectLst/>
                <a:latin typeface="+mn-lt"/>
                <a:ea typeface="+mn-ea"/>
                <a:cs typeface="+mn-cs"/>
              </a:rPr>
              <a:t>Make smooth and continuous adjustments to a value</a:t>
            </a:r>
          </a:p>
          <a:p>
            <a:pPr fontAlgn="base"/>
            <a:r>
              <a:rPr lang="en-US" sz="1200" b="0" i="0" kern="1200" dirty="0" smtClean="0">
                <a:solidFill>
                  <a:schemeClr val="tx1"/>
                </a:solidFill>
                <a:effectLst/>
                <a:latin typeface="+mn-lt"/>
                <a:ea typeface="+mn-ea"/>
                <a:cs typeface="+mn-cs"/>
              </a:rPr>
              <a:t>Have relative control over a value within a range</a:t>
            </a:r>
          </a:p>
          <a:p>
            <a:pPr fontAlgn="base"/>
            <a:r>
              <a:rPr lang="en-US" sz="1200" b="0" i="0" kern="1200" dirty="0" smtClean="0">
                <a:solidFill>
                  <a:schemeClr val="tx1"/>
                </a:solidFill>
                <a:effectLst/>
                <a:latin typeface="+mn-lt"/>
                <a:ea typeface="+mn-ea"/>
                <a:cs typeface="+mn-cs"/>
              </a:rPr>
              <a:t>Set a value with a single simple gesture</a:t>
            </a:r>
          </a:p>
          <a:p>
            <a:pPr fontAlgn="base"/>
            <a:r>
              <a:rPr lang="en-US" dirty="0" smtClean="0"/>
              <a:t/>
            </a:r>
            <a:br>
              <a:rPr lang="en-US" dirty="0" smtClean="0"/>
            </a:b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12</a:t>
            </a:fld>
            <a:endParaRPr lang="en-US"/>
          </a:p>
        </p:txBody>
      </p:sp>
    </p:spTree>
    <p:extLst>
      <p:ext uri="{BB962C8B-B14F-4D97-AF65-F5344CB8AC3E}">
        <p14:creationId xmlns:p14="http://schemas.microsoft.com/office/powerpoint/2010/main" val="318078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A stepper lets the user adjust a value by increasing and decreasing it in small steps. Steppers are used in situations where a user needs to adjust a value by a small amount.</a:t>
            </a:r>
          </a:p>
          <a:p>
            <a:pPr fontAlgn="base"/>
            <a:r>
              <a:rPr lang="en-US" sz="1200" b="1" i="0" kern="1200" dirty="0" smtClean="0">
                <a:solidFill>
                  <a:schemeClr val="tx1"/>
                </a:solidFill>
                <a:effectLst/>
                <a:latin typeface="+mn-lt"/>
                <a:ea typeface="+mn-ea"/>
                <a:cs typeface="+mn-cs"/>
              </a:rPr>
              <a:t>Purpose.</a:t>
            </a:r>
            <a:r>
              <a:rPr lang="en-US" sz="1200" b="0" i="0" kern="1200" dirty="0" smtClean="0">
                <a:solidFill>
                  <a:schemeClr val="tx1"/>
                </a:solidFill>
                <a:effectLst/>
                <a:latin typeface="+mn-lt"/>
                <a:ea typeface="+mn-ea"/>
                <a:cs typeface="+mn-cs"/>
              </a:rPr>
              <a:t> Steppers allow users to:</a:t>
            </a:r>
          </a:p>
          <a:p>
            <a:pPr fontAlgn="base"/>
            <a:r>
              <a:rPr lang="en-US" sz="1200" b="0" i="0" kern="1200" dirty="0" smtClean="0">
                <a:solidFill>
                  <a:schemeClr val="tx1"/>
                </a:solidFill>
                <a:effectLst/>
                <a:latin typeface="+mn-lt"/>
                <a:ea typeface="+mn-ea"/>
                <a:cs typeface="+mn-cs"/>
              </a:rPr>
              <a:t>Make discrete and incremental adjustments to a value</a:t>
            </a:r>
          </a:p>
          <a:p>
            <a:pPr fontAlgn="base"/>
            <a:r>
              <a:rPr lang="en-US" sz="1200" b="0" i="0" kern="1200" dirty="0" smtClean="0">
                <a:solidFill>
                  <a:schemeClr val="tx1"/>
                </a:solidFill>
                <a:effectLst/>
                <a:latin typeface="+mn-lt"/>
                <a:ea typeface="+mn-ea"/>
                <a:cs typeface="+mn-cs"/>
              </a:rPr>
              <a:t>Have precise control over a value within a range</a:t>
            </a:r>
          </a:p>
          <a:p>
            <a:pPr fontAlgn="base"/>
            <a:r>
              <a:rPr lang="en-US" dirty="0" smtClean="0"/>
              <a:t/>
            </a:r>
            <a:br>
              <a:rPr lang="en-US" dirty="0" smtClean="0"/>
            </a:b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13</a:t>
            </a:fld>
            <a:endParaRPr lang="en-US"/>
          </a:p>
        </p:txBody>
      </p:sp>
    </p:spTree>
    <p:extLst>
      <p:ext uri="{BB962C8B-B14F-4D97-AF65-F5344CB8AC3E}">
        <p14:creationId xmlns:p14="http://schemas.microsoft.com/office/powerpoint/2010/main" val="7508888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A switch lets the user turn an option on and off. You see switches used throughout the Settings app to let a user quickly toggle a specific setting.</a:t>
            </a:r>
          </a:p>
          <a:p>
            <a:pPr fontAlgn="base"/>
            <a:r>
              <a:rPr lang="en-US" sz="1200" b="1" i="0" kern="1200" dirty="0" smtClean="0">
                <a:solidFill>
                  <a:schemeClr val="tx1"/>
                </a:solidFill>
                <a:effectLst/>
                <a:latin typeface="+mn-lt"/>
                <a:ea typeface="+mn-ea"/>
                <a:cs typeface="+mn-cs"/>
              </a:rPr>
              <a:t>Purpose.</a:t>
            </a:r>
            <a:r>
              <a:rPr lang="en-US" sz="1200" b="0" i="0" kern="1200" dirty="0" smtClean="0">
                <a:solidFill>
                  <a:schemeClr val="tx1"/>
                </a:solidFill>
                <a:effectLst/>
                <a:latin typeface="+mn-lt"/>
                <a:ea typeface="+mn-ea"/>
                <a:cs typeface="+mn-cs"/>
              </a:rPr>
              <a:t> Switches allow users to:</a:t>
            </a:r>
          </a:p>
          <a:p>
            <a:pPr fontAlgn="base"/>
            <a:r>
              <a:rPr lang="en-US" sz="1200" b="0" i="0" kern="1200" dirty="0" smtClean="0">
                <a:solidFill>
                  <a:schemeClr val="tx1"/>
                </a:solidFill>
                <a:effectLst/>
                <a:latin typeface="+mn-lt"/>
                <a:ea typeface="+mn-ea"/>
                <a:cs typeface="+mn-cs"/>
              </a:rPr>
              <a:t>Choose between two mutually exclusive options</a:t>
            </a:r>
          </a:p>
          <a:p>
            <a:pPr fontAlgn="base"/>
            <a:r>
              <a:rPr lang="en-US" sz="1200" b="0" i="0" kern="1200" dirty="0" smtClean="0">
                <a:solidFill>
                  <a:schemeClr val="tx1"/>
                </a:solidFill>
                <a:effectLst/>
                <a:latin typeface="+mn-lt"/>
                <a:ea typeface="+mn-ea"/>
                <a:cs typeface="+mn-cs"/>
              </a:rPr>
              <a:t>Quickly toggle an option on and off</a:t>
            </a:r>
          </a:p>
          <a:p>
            <a:pPr fontAlgn="base"/>
            <a:r>
              <a:rPr lang="en-US" dirty="0" smtClean="0"/>
              <a:t/>
            </a:r>
            <a:br>
              <a:rPr lang="en-US" dirty="0" smtClean="0"/>
            </a:b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14</a:t>
            </a:fld>
            <a:endParaRPr lang="en-US"/>
          </a:p>
        </p:txBody>
      </p:sp>
    </p:spTree>
    <p:extLst>
      <p:ext uri="{BB962C8B-B14F-4D97-AF65-F5344CB8AC3E}">
        <p14:creationId xmlns:p14="http://schemas.microsoft.com/office/powerpoint/2010/main" val="1434828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Views are the building blocks for constructing your user interface. Rather than using one view to present your content, you are more likely to use several views, ranging from simple buttons and text labels to more complex views such as table views, picker views, and scroll views. Each view represents a particular portion of your user interface and is generally optimized for a specific type of content. By building view upon view, you get a view hierarchy.</a:t>
            </a:r>
            <a:r>
              <a:rPr lang="en-US" dirty="0" smtClean="0"/>
              <a:t/>
            </a:r>
            <a:br>
              <a:rPr lang="en-US" dirty="0" smtClean="0"/>
            </a:b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15</a:t>
            </a:fld>
            <a:endParaRPr lang="en-US"/>
          </a:p>
        </p:txBody>
      </p:sp>
    </p:spTree>
    <p:extLst>
      <p:ext uri="{BB962C8B-B14F-4D97-AF65-F5344CB8AC3E}">
        <p14:creationId xmlns:p14="http://schemas.microsoft.com/office/powerpoint/2010/main" val="1609883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Action sheets display a set of buttons representing several alternative choices to complete a task initiated by the user. For example, when the user taps the Share button in an app’s toolbar, an action sheet appears offering a list of choices, such as Email, Print, and so on.</a:t>
            </a:r>
          </a:p>
          <a:p>
            <a:pPr fontAlgn="base"/>
            <a:r>
              <a:rPr lang="en-US" sz="1200" b="1" i="0" kern="1200" dirty="0" smtClean="0">
                <a:solidFill>
                  <a:schemeClr val="tx1"/>
                </a:solidFill>
                <a:effectLst/>
                <a:latin typeface="+mn-lt"/>
                <a:ea typeface="+mn-ea"/>
                <a:cs typeface="+mn-cs"/>
              </a:rPr>
              <a:t>Purpose.</a:t>
            </a:r>
            <a:r>
              <a:rPr lang="en-US" sz="1200" b="0" i="0" kern="1200" dirty="0" smtClean="0">
                <a:solidFill>
                  <a:schemeClr val="tx1"/>
                </a:solidFill>
                <a:effectLst/>
                <a:latin typeface="+mn-lt"/>
                <a:ea typeface="+mn-ea"/>
                <a:cs typeface="+mn-cs"/>
              </a:rPr>
              <a:t> Action sheets allow users to:</a:t>
            </a:r>
          </a:p>
          <a:p>
            <a:pPr fontAlgn="base"/>
            <a:r>
              <a:rPr lang="en-US" sz="1200" b="0" i="0" kern="1200" dirty="0" smtClean="0">
                <a:solidFill>
                  <a:schemeClr val="tx1"/>
                </a:solidFill>
                <a:effectLst/>
                <a:latin typeface="+mn-lt"/>
                <a:ea typeface="+mn-ea"/>
                <a:cs typeface="+mn-cs"/>
              </a:rPr>
              <a:t>Quickly select from a list of actions</a:t>
            </a:r>
          </a:p>
          <a:p>
            <a:pPr fontAlgn="base"/>
            <a:r>
              <a:rPr lang="en-US" sz="1200" b="0" i="0" kern="1200" dirty="0" smtClean="0">
                <a:solidFill>
                  <a:schemeClr val="tx1"/>
                </a:solidFill>
                <a:effectLst/>
                <a:latin typeface="+mn-lt"/>
                <a:ea typeface="+mn-ea"/>
                <a:cs typeface="+mn-cs"/>
              </a:rPr>
              <a:t>Confirm or cancel an action</a:t>
            </a:r>
          </a:p>
          <a:p>
            <a:pPr fontAlgn="base"/>
            <a:endParaRPr lang="en-US" sz="1200" b="0" i="0" kern="1200" dirty="0" smtClean="0">
              <a:solidFill>
                <a:schemeClr val="tx1"/>
              </a:solidFill>
              <a:effectLst/>
              <a:latin typeface="+mn-lt"/>
              <a:ea typeface="+mn-ea"/>
              <a:cs typeface="+mn-cs"/>
            </a:endParaRPr>
          </a:p>
          <a:p>
            <a:pPr fontAlgn="base"/>
            <a:r>
              <a:rPr lang="en-US" dirty="0" smtClean="0"/>
              <a:t/>
            </a:r>
            <a:br>
              <a:rPr lang="en-US" dirty="0" smtClean="0"/>
            </a:b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16</a:t>
            </a:fld>
            <a:endParaRPr lang="en-US"/>
          </a:p>
        </p:txBody>
      </p:sp>
    </p:spTree>
    <p:extLst>
      <p:ext uri="{BB962C8B-B14F-4D97-AF65-F5344CB8AC3E}">
        <p14:creationId xmlns:p14="http://schemas.microsoft.com/office/powerpoint/2010/main" val="6225689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An activity indicator is a spinning wheel that indicates a task is in the midst of being processed. If an action takes a noticeable and indeterminate amount of time to process—such as a CPU-intensive task or connecting to a network—you should display an activity indicator to give assurance to the user that your app is not stalled or frozen.</a:t>
            </a:r>
          </a:p>
          <a:p>
            <a:pPr fontAlgn="base"/>
            <a:r>
              <a:rPr lang="en-US" sz="1200" b="1" i="0" kern="1200" dirty="0" smtClean="0">
                <a:solidFill>
                  <a:schemeClr val="tx1"/>
                </a:solidFill>
                <a:effectLst/>
                <a:latin typeface="+mn-lt"/>
                <a:ea typeface="+mn-ea"/>
                <a:cs typeface="+mn-cs"/>
              </a:rPr>
              <a:t>Purpose.</a:t>
            </a:r>
            <a:r>
              <a:rPr lang="en-US" sz="1200" b="0" i="0" kern="1200" dirty="0" smtClean="0">
                <a:solidFill>
                  <a:schemeClr val="tx1"/>
                </a:solidFill>
                <a:effectLst/>
                <a:latin typeface="+mn-lt"/>
                <a:ea typeface="+mn-ea"/>
                <a:cs typeface="+mn-cs"/>
              </a:rPr>
              <a:t> Activity indicators allow users to:</a:t>
            </a:r>
          </a:p>
          <a:p>
            <a:pPr fontAlgn="base"/>
            <a:r>
              <a:rPr lang="en-US" sz="1200" b="0" i="0" kern="1200" dirty="0" smtClean="0">
                <a:solidFill>
                  <a:schemeClr val="tx1"/>
                </a:solidFill>
                <a:effectLst/>
                <a:latin typeface="+mn-lt"/>
                <a:ea typeface="+mn-ea"/>
                <a:cs typeface="+mn-cs"/>
              </a:rPr>
              <a:t>Receive feedback that the system is processing information</a:t>
            </a:r>
          </a:p>
          <a:p>
            <a:pPr fontAlgn="base"/>
            <a:endParaRPr lang="en-US" sz="1200" b="0" i="0" kern="1200" dirty="0" smtClean="0">
              <a:solidFill>
                <a:schemeClr val="tx1"/>
              </a:solidFill>
              <a:effectLst/>
              <a:latin typeface="+mn-lt"/>
              <a:ea typeface="+mn-ea"/>
              <a:cs typeface="+mn-cs"/>
            </a:endParaRPr>
          </a:p>
          <a:p>
            <a:pPr fontAlgn="base"/>
            <a:endParaRPr lang="en-US" sz="1200" b="0" i="0" kern="1200" dirty="0" smtClean="0">
              <a:solidFill>
                <a:schemeClr val="tx1"/>
              </a:solidFill>
              <a:effectLst/>
              <a:latin typeface="+mn-lt"/>
              <a:ea typeface="+mn-ea"/>
              <a:cs typeface="+mn-cs"/>
            </a:endParaRPr>
          </a:p>
          <a:p>
            <a:pPr fontAlgn="base"/>
            <a:r>
              <a:rPr lang="en-US" dirty="0" smtClean="0"/>
              <a:t/>
            </a:r>
            <a:br>
              <a:rPr lang="en-US" dirty="0" smtClean="0"/>
            </a:b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17</a:t>
            </a:fld>
            <a:endParaRPr lang="en-US"/>
          </a:p>
        </p:txBody>
      </p:sp>
    </p:spTree>
    <p:extLst>
      <p:ext uri="{BB962C8B-B14F-4D97-AF65-F5344CB8AC3E}">
        <p14:creationId xmlns:p14="http://schemas.microsoft.com/office/powerpoint/2010/main" val="3626323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Alert views display a concise and informative alert message to the user. Alert views convey important information about an app or the device, interrupting the user and requiring them to stop what they’re doing to choose an action or dismiss the alert. For example, iOS uses alerts to warn the user that battery power is running low, so they can connect a power adapter before their work is interrupted. An alert view appears on top of app content, and must be manually dismissed by the user before he can resume interaction with the app.</a:t>
            </a:r>
          </a:p>
          <a:p>
            <a:pPr fontAlgn="base"/>
            <a:r>
              <a:rPr lang="en-US" sz="1200" b="1" i="0" kern="1200" dirty="0" smtClean="0">
                <a:solidFill>
                  <a:schemeClr val="tx1"/>
                </a:solidFill>
                <a:effectLst/>
                <a:latin typeface="+mn-lt"/>
                <a:ea typeface="+mn-ea"/>
                <a:cs typeface="+mn-cs"/>
              </a:rPr>
              <a:t>Purpose.</a:t>
            </a:r>
            <a:r>
              <a:rPr lang="en-US" sz="1200" b="0" i="0" kern="1200" dirty="0" smtClean="0">
                <a:solidFill>
                  <a:schemeClr val="tx1"/>
                </a:solidFill>
                <a:effectLst/>
                <a:latin typeface="+mn-lt"/>
                <a:ea typeface="+mn-ea"/>
                <a:cs typeface="+mn-cs"/>
              </a:rPr>
              <a:t> Alert views allow users to:</a:t>
            </a:r>
          </a:p>
          <a:p>
            <a:pPr fontAlgn="base"/>
            <a:r>
              <a:rPr lang="en-US" sz="1200" b="0" i="0" kern="1200" dirty="0" smtClean="0">
                <a:solidFill>
                  <a:schemeClr val="tx1"/>
                </a:solidFill>
                <a:effectLst/>
                <a:latin typeface="+mn-lt"/>
                <a:ea typeface="+mn-ea"/>
                <a:cs typeface="+mn-cs"/>
              </a:rPr>
              <a:t>Be immediately informed of critical information</a:t>
            </a:r>
          </a:p>
          <a:p>
            <a:pPr fontAlgn="base"/>
            <a:r>
              <a:rPr lang="en-US" sz="1200" b="0" i="0" kern="1200" dirty="0" smtClean="0">
                <a:solidFill>
                  <a:schemeClr val="tx1"/>
                </a:solidFill>
                <a:effectLst/>
                <a:latin typeface="+mn-lt"/>
                <a:ea typeface="+mn-ea"/>
                <a:cs typeface="+mn-cs"/>
              </a:rPr>
              <a:t>Make a decision about a course of action</a:t>
            </a:r>
          </a:p>
          <a:p>
            <a:pPr fontAlgn="base"/>
            <a:endParaRPr lang="en-US" sz="1200" b="0" i="0" kern="1200" dirty="0" smtClean="0">
              <a:solidFill>
                <a:schemeClr val="tx1"/>
              </a:solidFill>
              <a:effectLst/>
              <a:latin typeface="+mn-lt"/>
              <a:ea typeface="+mn-ea"/>
              <a:cs typeface="+mn-cs"/>
            </a:endParaRPr>
          </a:p>
          <a:p>
            <a:pPr fontAlgn="base"/>
            <a:endParaRPr lang="en-US" sz="1200" b="0" i="0" kern="1200" dirty="0" smtClean="0">
              <a:solidFill>
                <a:schemeClr val="tx1"/>
              </a:solidFill>
              <a:effectLst/>
              <a:latin typeface="+mn-lt"/>
              <a:ea typeface="+mn-ea"/>
              <a:cs typeface="+mn-cs"/>
            </a:endParaRPr>
          </a:p>
          <a:p>
            <a:pPr fontAlgn="base"/>
            <a:r>
              <a:rPr lang="en-US" dirty="0" smtClean="0"/>
              <a:t/>
            </a:r>
            <a:br>
              <a:rPr lang="en-US" dirty="0" smtClean="0"/>
            </a:b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18</a:t>
            </a:fld>
            <a:endParaRPr lang="en-US"/>
          </a:p>
        </p:txBody>
      </p:sp>
    </p:spTree>
    <p:extLst>
      <p:ext uri="{BB962C8B-B14F-4D97-AF65-F5344CB8AC3E}">
        <p14:creationId xmlns:p14="http://schemas.microsoft.com/office/powerpoint/2010/main" val="11321052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A collection view displays an ordered collection of data items using standard or custom layouts. Similar to a table view, a collection view gets data from your custom data source objects and displays it using a combination of cell, layout, and supplementary views. A collection view can display items in a grid or in a custom layout that you design. Regardless of the layout style you choose, a collection view is best suited to display nonhierarchical, ordered data items.</a:t>
            </a:r>
          </a:p>
          <a:p>
            <a:pPr fontAlgn="base"/>
            <a:r>
              <a:rPr lang="en-US" sz="1200" b="1" i="0" kern="1200" dirty="0" smtClean="0">
                <a:solidFill>
                  <a:schemeClr val="tx1"/>
                </a:solidFill>
                <a:effectLst/>
                <a:latin typeface="+mn-lt"/>
                <a:ea typeface="+mn-ea"/>
                <a:cs typeface="+mn-cs"/>
              </a:rPr>
              <a:t>Purpose.</a:t>
            </a:r>
            <a:r>
              <a:rPr lang="en-US" sz="1200" b="0" i="0" kern="1200" dirty="0" smtClean="0">
                <a:solidFill>
                  <a:schemeClr val="tx1"/>
                </a:solidFill>
                <a:effectLst/>
                <a:latin typeface="+mn-lt"/>
                <a:ea typeface="+mn-ea"/>
                <a:cs typeface="+mn-cs"/>
              </a:rPr>
              <a:t> Collection views allow users to:</a:t>
            </a:r>
          </a:p>
          <a:p>
            <a:pPr fontAlgn="base"/>
            <a:r>
              <a:rPr lang="en-US" sz="1200" b="0" i="0" kern="1200" dirty="0" smtClean="0">
                <a:solidFill>
                  <a:schemeClr val="tx1"/>
                </a:solidFill>
                <a:effectLst/>
                <a:latin typeface="+mn-lt"/>
                <a:ea typeface="+mn-ea"/>
                <a:cs typeface="+mn-cs"/>
              </a:rPr>
              <a:t>View a catalog of variably sized items, optionally sorted into multiple sections</a:t>
            </a:r>
          </a:p>
          <a:p>
            <a:pPr fontAlgn="base"/>
            <a:r>
              <a:rPr lang="en-US" sz="1200" b="0" i="0" kern="1200" dirty="0" smtClean="0">
                <a:solidFill>
                  <a:schemeClr val="tx1"/>
                </a:solidFill>
                <a:effectLst/>
                <a:latin typeface="+mn-lt"/>
                <a:ea typeface="+mn-ea"/>
                <a:cs typeface="+mn-cs"/>
              </a:rPr>
              <a:t>Add to, rearrange, and edit a collection of items</a:t>
            </a:r>
          </a:p>
          <a:p>
            <a:pPr fontAlgn="base"/>
            <a:r>
              <a:rPr lang="en-US" sz="1200" b="0" i="0" kern="1200" dirty="0" smtClean="0">
                <a:solidFill>
                  <a:schemeClr val="tx1"/>
                </a:solidFill>
                <a:effectLst/>
                <a:latin typeface="+mn-lt"/>
                <a:ea typeface="+mn-ea"/>
                <a:cs typeface="+mn-cs"/>
              </a:rPr>
              <a:t>Choose from a frequently changing display of items</a:t>
            </a:r>
          </a:p>
          <a:p>
            <a:pPr fontAlgn="base"/>
            <a:endParaRPr lang="en-US" sz="1200" b="0" i="0" kern="1200" dirty="0" smtClean="0">
              <a:solidFill>
                <a:schemeClr val="tx1"/>
              </a:solidFill>
              <a:effectLst/>
              <a:latin typeface="+mn-lt"/>
              <a:ea typeface="+mn-ea"/>
              <a:cs typeface="+mn-cs"/>
            </a:endParaRPr>
          </a:p>
          <a:p>
            <a:pPr fontAlgn="base"/>
            <a:endParaRPr lang="en-US" sz="1200" b="0" i="0" kern="1200" dirty="0" smtClean="0">
              <a:solidFill>
                <a:schemeClr val="tx1"/>
              </a:solidFill>
              <a:effectLst/>
              <a:latin typeface="+mn-lt"/>
              <a:ea typeface="+mn-ea"/>
              <a:cs typeface="+mn-cs"/>
            </a:endParaRPr>
          </a:p>
          <a:p>
            <a:pPr fontAlgn="base"/>
            <a:r>
              <a:rPr lang="en-US" dirty="0" smtClean="0"/>
              <a:t/>
            </a:r>
            <a:br>
              <a:rPr lang="en-US" dirty="0" smtClean="0"/>
            </a:b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19</a:t>
            </a:fld>
            <a:endParaRPr lang="en-US"/>
          </a:p>
        </p:txBody>
      </p:sp>
    </p:spTree>
    <p:extLst>
      <p:ext uri="{BB962C8B-B14F-4D97-AF65-F5344CB8AC3E}">
        <p14:creationId xmlns:p14="http://schemas.microsoft.com/office/powerpoint/2010/main" val="1210454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http://</a:t>
            </a:r>
            <a:r>
              <a:rPr lang="en-US" sz="1200" kern="1200" dirty="0" err="1" smtClean="0">
                <a:solidFill>
                  <a:schemeClr val="tx1"/>
                </a:solidFill>
                <a:latin typeface="+mn-lt"/>
                <a:ea typeface="+mn-ea"/>
                <a:cs typeface="+mn-cs"/>
              </a:rPr>
              <a:t>ivomynttinen.com</a:t>
            </a:r>
            <a:r>
              <a:rPr lang="en-US" sz="1200" kern="1200" dirty="0" smtClean="0">
                <a:solidFill>
                  <a:schemeClr val="tx1"/>
                </a:solidFill>
                <a:latin typeface="+mn-lt"/>
                <a:ea typeface="+mn-ea"/>
                <a:cs typeface="+mn-cs"/>
              </a:rPr>
              <a:t>/blog/</a:t>
            </a:r>
            <a:r>
              <a:rPr lang="en-US" sz="1200" kern="1200" dirty="0" err="1" smtClean="0">
                <a:solidFill>
                  <a:schemeClr val="tx1"/>
                </a:solidFill>
                <a:latin typeface="+mn-lt"/>
                <a:ea typeface="+mn-ea"/>
                <a:cs typeface="+mn-cs"/>
              </a:rPr>
              <a:t>ios</a:t>
            </a:r>
            <a:r>
              <a:rPr lang="en-US" sz="1200" kern="1200" dirty="0" smtClean="0">
                <a:solidFill>
                  <a:schemeClr val="tx1"/>
                </a:solidFill>
                <a:latin typeface="+mn-lt"/>
                <a:ea typeface="+mn-ea"/>
                <a:cs typeface="+mn-cs"/>
              </a:rPr>
              <a:t>-design-guidelines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https://</a:t>
            </a:r>
            <a:r>
              <a:rPr lang="en-US" baseline="0" dirty="0" err="1" smtClean="0"/>
              <a:t>developer.apple.com</a:t>
            </a:r>
            <a:r>
              <a:rPr lang="en-US" baseline="0" dirty="0" smtClean="0"/>
              <a:t>/library/content/documentation/</a:t>
            </a:r>
            <a:r>
              <a:rPr lang="en-US" baseline="0" dirty="0" err="1" smtClean="0"/>
              <a:t>UserExperience</a:t>
            </a:r>
            <a:r>
              <a:rPr lang="en-US" baseline="0" dirty="0" smtClean="0"/>
              <a:t>/Conceptual/</a:t>
            </a:r>
            <a:r>
              <a:rPr lang="en-US" baseline="0" dirty="0" err="1" smtClean="0"/>
              <a:t>UIKitUICatalog</a:t>
            </a:r>
            <a:r>
              <a:rPr lang="en-US" baseline="0" dirty="0" smtClean="0"/>
              <a:t>/</a:t>
            </a:r>
            <a:r>
              <a:rPr lang="en-US" baseline="0" dirty="0" err="1" smtClean="0"/>
              <a:t>UIActivityIndicatorView.html</a:t>
            </a:r>
            <a:r>
              <a:rPr lang="en-US" baseline="0" dirty="0" smtClean="0"/>
              <a:t>#//</a:t>
            </a:r>
            <a:r>
              <a:rPr lang="en-US" baseline="0" dirty="0" err="1" smtClean="0"/>
              <a:t>apple_ref</a:t>
            </a:r>
            <a:r>
              <a:rPr lang="en-US" baseline="0" dirty="0" smtClean="0"/>
              <a:t>/doc/</a:t>
            </a:r>
            <a:r>
              <a:rPr lang="en-US" baseline="0" dirty="0" err="1" smtClean="0"/>
              <a:t>uid</a:t>
            </a:r>
            <a:r>
              <a:rPr lang="en-US" baseline="0" dirty="0" smtClean="0"/>
              <a:t>/TP40012857-UIActivityIndicatorView-SW1</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ADD IN CODE SAMPLES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2</a:t>
            </a:fld>
            <a:endParaRPr lang="en-US"/>
          </a:p>
        </p:txBody>
      </p:sp>
    </p:spTree>
    <p:extLst>
      <p:ext uri="{BB962C8B-B14F-4D97-AF65-F5344CB8AC3E}">
        <p14:creationId xmlns:p14="http://schemas.microsoft.com/office/powerpoint/2010/main" val="17647779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An image view displays an image or an animated sequence of images. An image view lets you efficiently draw an image (such as a JPEG or PNG file) or an animated series of images onscreen, scaling the images automatically to fit within the current size of the view. Image views can optionally display a different image or series of images whenever the view is highlighted. Image views support the same file formats as the </a:t>
            </a:r>
            <a:r>
              <a:rPr lang="en-US" sz="1200" b="0" i="0" kern="1200" dirty="0" err="1" smtClean="0">
                <a:solidFill>
                  <a:schemeClr val="tx1"/>
                </a:solidFill>
                <a:effectLst/>
                <a:latin typeface="+mn-lt"/>
                <a:ea typeface="+mn-ea"/>
                <a:cs typeface="+mn-cs"/>
              </a:rPr>
              <a:t>UIImageclass</a:t>
            </a:r>
            <a:r>
              <a:rPr lang="en-US" sz="1200" b="0" i="0" kern="1200" dirty="0" smtClean="0">
                <a:solidFill>
                  <a:schemeClr val="tx1"/>
                </a:solidFill>
                <a:effectLst/>
                <a:latin typeface="+mn-lt"/>
                <a:ea typeface="+mn-ea"/>
                <a:cs typeface="+mn-cs"/>
              </a:rPr>
              <a:t>—TIFF, JPEG, PNG, Windows bitmap (bmp), Windows icon (</a:t>
            </a:r>
            <a:r>
              <a:rPr lang="en-US" sz="1200" b="0" i="0" kern="1200" dirty="0" err="1" smtClean="0">
                <a:solidFill>
                  <a:schemeClr val="tx1"/>
                </a:solidFill>
                <a:effectLst/>
                <a:latin typeface="+mn-lt"/>
                <a:ea typeface="+mn-ea"/>
                <a:cs typeface="+mn-cs"/>
              </a:rPr>
              <a:t>ico</a:t>
            </a:r>
            <a:r>
              <a:rPr lang="en-US" sz="1200" b="0" i="0" kern="1200" dirty="0" smtClean="0">
                <a:solidFill>
                  <a:schemeClr val="tx1"/>
                </a:solidFill>
                <a:effectLst/>
                <a:latin typeface="+mn-lt"/>
                <a:ea typeface="+mn-ea"/>
                <a:cs typeface="+mn-cs"/>
              </a:rPr>
              <a:t>), Windows cursor (cur), and X Window System bitmap (</a:t>
            </a:r>
            <a:r>
              <a:rPr lang="en-US" sz="1200" b="0" i="0" kern="1200" dirty="0" err="1" smtClean="0">
                <a:solidFill>
                  <a:schemeClr val="tx1"/>
                </a:solidFill>
                <a:effectLst/>
                <a:latin typeface="+mn-lt"/>
                <a:ea typeface="+mn-ea"/>
                <a:cs typeface="+mn-cs"/>
              </a:rPr>
              <a:t>xbm</a:t>
            </a:r>
            <a:r>
              <a:rPr lang="en-US" sz="1200" b="0" i="0" kern="1200" dirty="0" smtClean="0">
                <a:solidFill>
                  <a:schemeClr val="tx1"/>
                </a:solidFill>
                <a:effectLst/>
                <a:latin typeface="+mn-lt"/>
                <a:ea typeface="+mn-ea"/>
                <a:cs typeface="+mn-cs"/>
              </a:rPr>
              <a:t>) formats.</a:t>
            </a:r>
          </a:p>
          <a:p>
            <a:pPr fontAlgn="base"/>
            <a:r>
              <a:rPr lang="en-US" sz="1200" b="1" i="0" kern="1200" dirty="0" smtClean="0">
                <a:solidFill>
                  <a:schemeClr val="tx1"/>
                </a:solidFill>
                <a:effectLst/>
                <a:latin typeface="+mn-lt"/>
                <a:ea typeface="+mn-ea"/>
                <a:cs typeface="+mn-cs"/>
              </a:rPr>
              <a:t>Purpose.</a:t>
            </a:r>
            <a:r>
              <a:rPr lang="en-US" sz="1200" b="0" i="0" kern="1200" dirty="0" smtClean="0">
                <a:solidFill>
                  <a:schemeClr val="tx1"/>
                </a:solidFill>
                <a:effectLst/>
                <a:latin typeface="+mn-lt"/>
                <a:ea typeface="+mn-ea"/>
                <a:cs typeface="+mn-cs"/>
              </a:rPr>
              <a:t> Image views allow users to:</a:t>
            </a:r>
          </a:p>
          <a:p>
            <a:pPr fontAlgn="base"/>
            <a:r>
              <a:rPr lang="en-US" sz="1200" b="0" i="0" kern="1200" dirty="0" smtClean="0">
                <a:solidFill>
                  <a:schemeClr val="tx1"/>
                </a:solidFill>
                <a:effectLst/>
                <a:latin typeface="+mn-lt"/>
                <a:ea typeface="+mn-ea"/>
                <a:cs typeface="+mn-cs"/>
              </a:rPr>
              <a:t>View images within an app</a:t>
            </a:r>
          </a:p>
          <a:p>
            <a:endParaRPr lang="en-US" sz="1200" b="0" i="0" kern="1200" dirty="0" smtClean="0">
              <a:solidFill>
                <a:schemeClr val="tx1"/>
              </a:solidFill>
              <a:effectLst/>
              <a:latin typeface="+mn-lt"/>
              <a:ea typeface="+mn-ea"/>
              <a:cs typeface="+mn-cs"/>
            </a:endParaRPr>
          </a:p>
          <a:p>
            <a:pPr fontAlgn="base"/>
            <a:endParaRPr lang="en-US" sz="1200" b="0" i="0" kern="1200" dirty="0" smtClean="0">
              <a:solidFill>
                <a:schemeClr val="tx1"/>
              </a:solidFill>
              <a:effectLst/>
              <a:latin typeface="+mn-lt"/>
              <a:ea typeface="+mn-ea"/>
              <a:cs typeface="+mn-cs"/>
            </a:endParaRPr>
          </a:p>
          <a:p>
            <a:pPr fontAlgn="base"/>
            <a:r>
              <a:rPr lang="en-US" dirty="0" smtClean="0"/>
              <a:t/>
            </a:r>
            <a:br>
              <a:rPr lang="en-US" dirty="0" smtClean="0"/>
            </a:b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20</a:t>
            </a:fld>
            <a:endParaRPr lang="en-US"/>
          </a:p>
        </p:txBody>
      </p:sp>
    </p:spTree>
    <p:extLst>
      <p:ext uri="{BB962C8B-B14F-4D97-AF65-F5344CB8AC3E}">
        <p14:creationId xmlns:p14="http://schemas.microsoft.com/office/powerpoint/2010/main" val="17607687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A label displays static text. Labels are often used in conjunction with controls to describe their intended purpose, such as explaining which value a button or slider affects.</a:t>
            </a:r>
          </a:p>
          <a:p>
            <a:pPr fontAlgn="base"/>
            <a:r>
              <a:rPr lang="en-US" sz="1200" b="1" i="0" kern="1200" dirty="0" smtClean="0">
                <a:solidFill>
                  <a:schemeClr val="tx1"/>
                </a:solidFill>
                <a:effectLst/>
                <a:latin typeface="+mn-lt"/>
                <a:ea typeface="+mn-ea"/>
                <a:cs typeface="+mn-cs"/>
              </a:rPr>
              <a:t>Purpose.</a:t>
            </a:r>
            <a:r>
              <a:rPr lang="en-US" sz="1200" b="0" i="0" kern="1200" dirty="0" smtClean="0">
                <a:solidFill>
                  <a:schemeClr val="tx1"/>
                </a:solidFill>
                <a:effectLst/>
                <a:latin typeface="+mn-lt"/>
                <a:ea typeface="+mn-ea"/>
                <a:cs typeface="+mn-cs"/>
              </a:rPr>
              <a:t> Labels allow the user to:</a:t>
            </a:r>
          </a:p>
          <a:p>
            <a:pPr fontAlgn="base"/>
            <a:r>
              <a:rPr lang="en-US" sz="1200" b="0" i="0" kern="1200" dirty="0" smtClean="0">
                <a:solidFill>
                  <a:schemeClr val="tx1"/>
                </a:solidFill>
                <a:effectLst/>
                <a:latin typeface="+mn-lt"/>
                <a:ea typeface="+mn-ea"/>
                <a:cs typeface="+mn-cs"/>
              </a:rPr>
              <a:t>Understand the purpose of controls in an app</a:t>
            </a:r>
          </a:p>
          <a:p>
            <a:pPr fontAlgn="base"/>
            <a:r>
              <a:rPr lang="en-US" sz="1200" b="0" i="0" kern="1200" dirty="0" smtClean="0">
                <a:solidFill>
                  <a:schemeClr val="tx1"/>
                </a:solidFill>
                <a:effectLst/>
                <a:latin typeface="+mn-lt"/>
                <a:ea typeface="+mn-ea"/>
                <a:cs typeface="+mn-cs"/>
              </a:rPr>
              <a:t>Receive instructions or context in an app</a:t>
            </a:r>
          </a:p>
          <a:p>
            <a:pPr fontAlgn="base"/>
            <a:endParaRPr lang="en-US" sz="1200" b="0" i="0" kern="1200" dirty="0" smtClean="0">
              <a:solidFill>
                <a:schemeClr val="tx1"/>
              </a:solidFill>
              <a:effectLst/>
              <a:latin typeface="+mn-lt"/>
              <a:ea typeface="+mn-ea"/>
              <a:cs typeface="+mn-cs"/>
            </a:endParaRPr>
          </a:p>
          <a:p>
            <a:pPr fontAlgn="base"/>
            <a:endParaRPr lang="en-US" sz="1200" b="0" i="0" kern="1200" dirty="0" smtClean="0">
              <a:solidFill>
                <a:schemeClr val="tx1"/>
              </a:solidFill>
              <a:effectLst/>
              <a:latin typeface="+mn-lt"/>
              <a:ea typeface="+mn-ea"/>
              <a:cs typeface="+mn-cs"/>
            </a:endParaRPr>
          </a:p>
          <a:p>
            <a:pPr fontAlgn="base"/>
            <a:r>
              <a:rPr lang="en-US" dirty="0" smtClean="0"/>
              <a:t/>
            </a:r>
            <a:br>
              <a:rPr lang="en-US" dirty="0" smtClean="0"/>
            </a:b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21</a:t>
            </a:fld>
            <a:endParaRPr lang="en-US"/>
          </a:p>
        </p:txBody>
      </p:sp>
    </p:spTree>
    <p:extLst>
      <p:ext uri="{BB962C8B-B14F-4D97-AF65-F5344CB8AC3E}">
        <p14:creationId xmlns:p14="http://schemas.microsoft.com/office/powerpoint/2010/main" val="7221682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navigation bar contains the controls for navigating through the applications views and optionally to manage the content of the current view. It will always appear at the top of the screen, right below the status bar. By default, the background is slightly translucent and blurs content underneath the bar. The background fill of the bar can be set to a solid color, a gradient or a custom bitmap-pattern.</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22</a:t>
            </a:fld>
            <a:endParaRPr lang="en-US"/>
          </a:p>
        </p:txBody>
      </p:sp>
    </p:spTree>
    <p:extLst>
      <p:ext uri="{BB962C8B-B14F-4D97-AF65-F5344CB8AC3E}">
        <p14:creationId xmlns:p14="http://schemas.microsoft.com/office/powerpoint/2010/main" val="20450881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elements should always follow a specific alignment pattern.</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23</a:t>
            </a:fld>
            <a:endParaRPr lang="en-US"/>
          </a:p>
        </p:txBody>
      </p:sp>
    </p:spTree>
    <p:extLst>
      <p:ext uri="{BB962C8B-B14F-4D97-AF65-F5344CB8AC3E}">
        <p14:creationId xmlns:p14="http://schemas.microsoft.com/office/powerpoint/2010/main" val="5457859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picker view lets the user choose between certain options by spinning a wheel on the screen. Picker views are well suited for choosing things like dates and times (as the date picker does) that have a moderate number of discrete options. Other examples include picking which armor to wear in a game and picking a font for text in a word processor. The list of options should be ordered in some logical way to make scanning easier.</a:t>
            </a:r>
          </a:p>
          <a:p>
            <a:pPr fontAlgn="base"/>
            <a:r>
              <a:rPr lang="en-US" sz="1200" b="1" i="0" kern="1200" dirty="0" smtClean="0">
                <a:solidFill>
                  <a:schemeClr val="tx1"/>
                </a:solidFill>
                <a:effectLst/>
                <a:latin typeface="+mn-lt"/>
                <a:ea typeface="+mn-ea"/>
                <a:cs typeface="+mn-cs"/>
              </a:rPr>
              <a:t>Purpose.</a:t>
            </a:r>
            <a:r>
              <a:rPr lang="en-US" sz="1200" b="0" i="0" kern="1200" dirty="0" smtClean="0">
                <a:solidFill>
                  <a:schemeClr val="tx1"/>
                </a:solidFill>
                <a:effectLst/>
                <a:latin typeface="+mn-lt"/>
                <a:ea typeface="+mn-ea"/>
                <a:cs typeface="+mn-cs"/>
              </a:rPr>
              <a:t> Picker views allow users to:</a:t>
            </a:r>
          </a:p>
          <a:p>
            <a:pPr fontAlgn="base"/>
            <a:r>
              <a:rPr lang="en-US" sz="1200" b="0" i="0" kern="1200" dirty="0" smtClean="0">
                <a:solidFill>
                  <a:schemeClr val="tx1"/>
                </a:solidFill>
                <a:effectLst/>
                <a:latin typeface="+mn-lt"/>
                <a:ea typeface="+mn-ea"/>
                <a:cs typeface="+mn-cs"/>
              </a:rPr>
              <a:t>Quickly choose between a set of distinct options</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24</a:t>
            </a:fld>
            <a:endParaRPr lang="en-US"/>
          </a:p>
        </p:txBody>
      </p:sp>
    </p:spTree>
    <p:extLst>
      <p:ext uri="{BB962C8B-B14F-4D97-AF65-F5344CB8AC3E}">
        <p14:creationId xmlns:p14="http://schemas.microsoft.com/office/powerpoint/2010/main" val="10591907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progress view is used to illustrate the progress of a task over time in an app. You use a progress view to let the user know how long until an operation completes, such as a download. The Mail app uses progress views in several different situations, including when it’s downloading new messages or sending an outgoing message.</a:t>
            </a:r>
          </a:p>
          <a:p>
            <a:pPr fontAlgn="base"/>
            <a:r>
              <a:rPr lang="en-US" sz="1200" b="1" i="0" kern="1200" dirty="0" smtClean="0">
                <a:solidFill>
                  <a:schemeClr val="tx1"/>
                </a:solidFill>
                <a:effectLst/>
                <a:latin typeface="+mn-lt"/>
                <a:ea typeface="+mn-ea"/>
                <a:cs typeface="+mn-cs"/>
              </a:rPr>
              <a:t>Purpose.</a:t>
            </a:r>
            <a:r>
              <a:rPr lang="en-US" sz="1200" b="0" i="0" kern="1200" dirty="0" smtClean="0">
                <a:solidFill>
                  <a:schemeClr val="tx1"/>
                </a:solidFill>
                <a:effectLst/>
                <a:latin typeface="+mn-lt"/>
                <a:ea typeface="+mn-ea"/>
                <a:cs typeface="+mn-cs"/>
              </a:rPr>
              <a:t> Progress views allow users to:</a:t>
            </a:r>
          </a:p>
          <a:p>
            <a:pPr fontAlgn="base"/>
            <a:r>
              <a:rPr lang="en-US" sz="1200" b="0" i="0" kern="1200" dirty="0" smtClean="0">
                <a:solidFill>
                  <a:schemeClr val="tx1"/>
                </a:solidFill>
                <a:effectLst/>
                <a:latin typeface="+mn-lt"/>
                <a:ea typeface="+mn-ea"/>
                <a:cs typeface="+mn-cs"/>
              </a:rPr>
              <a:t>Receive feedback on a loading operation.</a:t>
            </a:r>
          </a:p>
          <a:p>
            <a:pPr fontAlgn="base"/>
            <a:r>
              <a:rPr lang="en-US" sz="1200" b="0" i="0" kern="1200" dirty="0" smtClean="0">
                <a:solidFill>
                  <a:schemeClr val="tx1"/>
                </a:solidFill>
                <a:effectLst/>
                <a:latin typeface="+mn-lt"/>
                <a:ea typeface="+mn-ea"/>
                <a:cs typeface="+mn-cs"/>
              </a:rPr>
              <a:t>See an estimate of how much time is left until a task finishes.</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25</a:t>
            </a:fld>
            <a:endParaRPr lang="en-US"/>
          </a:p>
        </p:txBody>
      </p:sp>
    </p:spTree>
    <p:extLst>
      <p:ext uri="{BB962C8B-B14F-4D97-AF65-F5344CB8AC3E}">
        <p14:creationId xmlns:p14="http://schemas.microsoft.com/office/powerpoint/2010/main" val="8053412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scroll view allows users to see content that is larger than the scroll view’s boundaries. When a scroll view first appears—or when users interact with it—vertical or horizontal scroll indicators flash briefly to show users that there is more content they can reveal. Other than the transient scroll indicators, a scroll view has no predefined appearance.</a:t>
            </a:r>
          </a:p>
          <a:p>
            <a:pPr fontAlgn="base"/>
            <a:r>
              <a:rPr lang="en-US" sz="1200" b="1" i="0" kern="1200" dirty="0" smtClean="0">
                <a:solidFill>
                  <a:schemeClr val="tx1"/>
                </a:solidFill>
                <a:effectLst/>
                <a:latin typeface="+mn-lt"/>
                <a:ea typeface="+mn-ea"/>
                <a:cs typeface="+mn-cs"/>
              </a:rPr>
              <a:t>Purpose.</a:t>
            </a:r>
            <a:r>
              <a:rPr lang="en-US" sz="1200" b="0" i="0" kern="1200" dirty="0" smtClean="0">
                <a:solidFill>
                  <a:schemeClr val="tx1"/>
                </a:solidFill>
                <a:effectLst/>
                <a:latin typeface="+mn-lt"/>
                <a:ea typeface="+mn-ea"/>
                <a:cs typeface="+mn-cs"/>
              </a:rPr>
              <a:t> Scroll views allow users to:</a:t>
            </a:r>
          </a:p>
          <a:p>
            <a:pPr fontAlgn="base"/>
            <a:r>
              <a:rPr lang="en-US" sz="1200" b="0" i="0" kern="1200" dirty="0" smtClean="0">
                <a:solidFill>
                  <a:schemeClr val="tx1"/>
                </a:solidFill>
                <a:effectLst/>
                <a:latin typeface="+mn-lt"/>
                <a:ea typeface="+mn-ea"/>
                <a:cs typeface="+mn-cs"/>
              </a:rPr>
              <a:t>View content that does not fit on the screen of the device</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26</a:t>
            </a:fld>
            <a:endParaRPr lang="en-US"/>
          </a:p>
        </p:txBody>
      </p:sp>
    </p:spTree>
    <p:extLst>
      <p:ext uri="{BB962C8B-B14F-4D97-AF65-F5344CB8AC3E}">
        <p14:creationId xmlns:p14="http://schemas.microsoft.com/office/powerpoint/2010/main" val="8022146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Search bars come in two different styles by default: prominent and minimal. Both versions do have the same functionality.</a:t>
            </a:r>
          </a:p>
          <a:p>
            <a:pPr marL="171450" indent="-171450">
              <a:buFont typeface="Arial" charset="0"/>
              <a:buChar char="•"/>
            </a:pPr>
            <a:r>
              <a:rPr lang="en-US" sz="1200" b="0" i="0" kern="1200" dirty="0" smtClean="0">
                <a:solidFill>
                  <a:schemeClr val="tx1"/>
                </a:solidFill>
                <a:effectLst/>
                <a:latin typeface="+mn-lt"/>
                <a:ea typeface="+mn-ea"/>
                <a:cs typeface="+mn-cs"/>
              </a:rPr>
              <a:t>As long as no text was entered by the user, a placeholder text is shown inside the bar, and, optionally, a bookmarks icon that can be used to access recent or saved searches.</a:t>
            </a:r>
          </a:p>
          <a:p>
            <a:pPr marL="171450" indent="-171450">
              <a:buFont typeface="Arial" charset="0"/>
              <a:buChar char="•"/>
            </a:pPr>
            <a:r>
              <a:rPr lang="en-US" sz="1200" b="0" i="0" kern="1200" dirty="0" smtClean="0">
                <a:solidFill>
                  <a:schemeClr val="tx1"/>
                </a:solidFill>
                <a:effectLst/>
                <a:latin typeface="+mn-lt"/>
                <a:ea typeface="+mn-ea"/>
                <a:cs typeface="+mn-cs"/>
              </a:rPr>
              <a:t>Once a search term is entered, the placeholder disappears, and a clear button to delete the entered value appears on the right edge.</a:t>
            </a:r>
          </a:p>
          <a:p>
            <a:r>
              <a:rPr lang="en-US" sz="1200" b="0" i="0" kern="1200" dirty="0" smtClean="0">
                <a:solidFill>
                  <a:schemeClr val="tx1"/>
                </a:solidFill>
                <a:effectLst/>
                <a:latin typeface="+mn-lt"/>
                <a:ea typeface="+mn-ea"/>
                <a:cs typeface="+mn-cs"/>
              </a:rPr>
              <a:t>Search bars can make use of a prompt — a short sentence to introduce the functionality in the context of the search. </a:t>
            </a:r>
          </a:p>
          <a:p>
            <a:r>
              <a:rPr lang="en-US" sz="1200" b="0" i="0" kern="1200" dirty="0" smtClean="0">
                <a:solidFill>
                  <a:schemeClr val="tx1"/>
                </a:solidFill>
                <a:effectLst/>
                <a:latin typeface="+mn-lt"/>
                <a:ea typeface="+mn-ea"/>
                <a:cs typeface="+mn-cs"/>
              </a:rPr>
              <a:t>For example, „Enter a city, zip code or airport.“</a:t>
            </a:r>
          </a:p>
          <a:p>
            <a:pPr marL="171450" indent="-171450">
              <a:buFont typeface="Arial" charset="0"/>
              <a:buChar char="•"/>
            </a:pPr>
            <a:endParaRPr lang="en-US" sz="1200" b="0" i="0" kern="1200" dirty="0" smtClean="0">
              <a:solidFill>
                <a:schemeClr val="tx1"/>
              </a:solidFill>
              <a:effectLst/>
              <a:latin typeface="+mn-lt"/>
              <a:ea typeface="+mn-ea"/>
              <a:cs typeface="+mn-cs"/>
            </a:endParaRPr>
          </a:p>
          <a:p>
            <a:pPr marL="171450" indent="-171450">
              <a:buFont typeface="Arial" charset="0"/>
              <a:buChar char="•"/>
            </a:pPr>
            <a:endParaRPr lang="en-US" sz="1200" b="0" i="0" kern="120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27</a:t>
            </a:fld>
            <a:endParaRPr lang="en-US"/>
          </a:p>
        </p:txBody>
      </p:sp>
    </p:spTree>
    <p:extLst>
      <p:ext uri="{BB962C8B-B14F-4D97-AF65-F5344CB8AC3E}">
        <p14:creationId xmlns:p14="http://schemas.microsoft.com/office/powerpoint/2010/main" val="15518691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To provide even more control over a search query, it is possible to chain the search Bar with a scope bar. The scope bar will use the same style as the search bar and might be useful when there are clearly defined categories for the search results. For example, in a music app, the search results could be filtered again by interpreters, albums or songs.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28</a:t>
            </a:fld>
            <a:endParaRPr lang="en-US"/>
          </a:p>
        </p:txBody>
      </p:sp>
    </p:spTree>
    <p:extLst>
      <p:ext uri="{BB962C8B-B14F-4D97-AF65-F5344CB8AC3E}">
        <p14:creationId xmlns:p14="http://schemas.microsoft.com/office/powerpoint/2010/main" val="13136529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tab bar is used to allow the user to quickly navigate through the separate views of an application, and it should only be used for this purpose. It always appears at the bottom edge of the screen. By default, its slightly translucent and uses the same system blur for </a:t>
            </a:r>
            <a:r>
              <a:rPr lang="en-US" sz="1200" b="0" i="0" kern="1200" dirty="0" err="1" smtClean="0">
                <a:solidFill>
                  <a:schemeClr val="tx1"/>
                </a:solidFill>
                <a:effectLst/>
                <a:latin typeface="+mn-lt"/>
                <a:ea typeface="+mn-ea"/>
                <a:cs typeface="+mn-cs"/>
              </a:rPr>
              <a:t>underlaying</a:t>
            </a:r>
            <a:r>
              <a:rPr lang="en-US" sz="1200" b="0" i="0" kern="1200" dirty="0" smtClean="0">
                <a:solidFill>
                  <a:schemeClr val="tx1"/>
                </a:solidFill>
                <a:effectLst/>
                <a:latin typeface="+mn-lt"/>
                <a:ea typeface="+mn-ea"/>
                <a:cs typeface="+mn-cs"/>
              </a:rPr>
              <a:t> content as the navigation bar.</a:t>
            </a:r>
          </a:p>
          <a:p>
            <a:r>
              <a:rPr lang="en-US" sz="1200" b="0" i="0" kern="1200" dirty="0" smtClean="0">
                <a:solidFill>
                  <a:schemeClr val="tx1"/>
                </a:solidFill>
                <a:effectLst/>
                <a:latin typeface="+mn-lt"/>
                <a:ea typeface="+mn-ea"/>
                <a:cs typeface="+mn-cs"/>
              </a:rPr>
              <a:t>A tab bar can only contain a fixed maximum number of tabs. Once there are more tabs than the maximum count, the last tab displayed will be replaced by a „More-tab“ that will lead to a list of hidden tabs, with an option to re-order the displayed tabs.</a:t>
            </a:r>
          </a:p>
          <a:p>
            <a:r>
              <a:rPr lang="en-US" sz="1200" b="0" i="0" kern="1200" dirty="0" smtClean="0">
                <a:solidFill>
                  <a:schemeClr val="tx1"/>
                </a:solidFill>
                <a:effectLst/>
                <a:latin typeface="+mn-lt"/>
                <a:ea typeface="+mn-ea"/>
                <a:cs typeface="+mn-cs"/>
              </a:rPr>
              <a:t>While the maximum amount of tabs displayed is five on iPhones, it’s possible to display up to seven tabs on the iPad while avoiding a more-tab.</a:t>
            </a:r>
          </a:p>
          <a:p>
            <a:r>
              <a:rPr lang="en-US" sz="1200" b="0" i="0" kern="1200" dirty="0" smtClean="0">
                <a:solidFill>
                  <a:schemeClr val="tx1"/>
                </a:solidFill>
                <a:effectLst/>
                <a:latin typeface="+mn-lt"/>
                <a:ea typeface="+mn-ea"/>
                <a:cs typeface="+mn-cs"/>
              </a:rPr>
              <a:t>To notify users about new information on a view, it sometimes makes sense to apply a badge count to a tab bar button. If a view is temporarily disabled, the related tab button should not be completely hidden; instead, it should be faded out to visually communicate the disabled state.</a:t>
            </a:r>
          </a:p>
          <a:p>
            <a:r>
              <a:rPr lang="en-US" dirty="0" smtClean="0"/>
              <a:t/>
            </a:r>
            <a:br>
              <a:rPr lang="en-US" dirty="0" smtClean="0"/>
            </a:br>
            <a:endParaRPr lang="en-US" sz="1200" b="0" i="0" kern="120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29</a:t>
            </a:fld>
            <a:endParaRPr lang="en-US"/>
          </a:p>
        </p:txBody>
      </p:sp>
    </p:spTree>
    <p:extLst>
      <p:ext uri="{BB962C8B-B14F-4D97-AF65-F5344CB8AC3E}">
        <p14:creationId xmlns:p14="http://schemas.microsoft.com/office/powerpoint/2010/main" val="870538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Since iOS 7, Apple has been using a vibrant color palette for the interface of the OS and pre-installed apps. While you can use the default iOS color palette listed above, you can also (and probably should, if you want to stand out) use your own colors.</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3</a:t>
            </a:fld>
            <a:endParaRPr lang="en-US"/>
          </a:p>
        </p:txBody>
      </p:sp>
    </p:spTree>
    <p:extLst>
      <p:ext uri="{BB962C8B-B14F-4D97-AF65-F5344CB8AC3E}">
        <p14:creationId xmlns:p14="http://schemas.microsoft.com/office/powerpoint/2010/main" val="16323717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Table views are used to display small to large amounts of list style information in a single or multiple columns and with the option to divide several rows into separate sections or to group them.</a:t>
            </a:r>
          </a:p>
          <a:p>
            <a:r>
              <a:rPr lang="en-US" sz="1200" b="0" i="0" kern="1200" dirty="0" smtClean="0">
                <a:solidFill>
                  <a:schemeClr val="tx1"/>
                </a:solidFill>
                <a:effectLst/>
                <a:latin typeface="+mn-lt"/>
                <a:ea typeface="+mn-ea"/>
                <a:cs typeface="+mn-cs"/>
              </a:rPr>
              <a:t>There are two basic table view types that should be used, depending on the type of data you are presenting.</a:t>
            </a:r>
          </a:p>
          <a:p>
            <a:r>
              <a:rPr lang="en-US" sz="1200" b="0" i="0" kern="1200" dirty="0" smtClean="0">
                <a:solidFill>
                  <a:schemeClr val="tx1"/>
                </a:solidFill>
                <a:effectLst/>
                <a:latin typeface="+mn-lt"/>
                <a:ea typeface="+mn-ea"/>
                <a:cs typeface="+mn-cs"/>
              </a:rPr>
              <a:t>A plain table contains a number of rows that can have a header on the top and a footer after the last row. It’s possible to display a vertical navigation on the right edge of the screen to navigate through the table, which makes sense when presenting a big data set that could be sorted in some way (e.g., alphabetically descending).</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30</a:t>
            </a:fld>
            <a:endParaRPr lang="en-US"/>
          </a:p>
        </p:txBody>
      </p:sp>
    </p:spTree>
    <p:extLst>
      <p:ext uri="{BB962C8B-B14F-4D97-AF65-F5344CB8AC3E}">
        <p14:creationId xmlns:p14="http://schemas.microsoft.com/office/powerpoint/2010/main" val="5801970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grouped table allows you to organize rows in groups. Each group can have a header (best used to describe the context for the group) as well as a footer (good for help text, etc.). A grouped table needs to contain at least one group, and each group needs to contain at least one row.</a:t>
            </a:r>
          </a:p>
          <a:p>
            <a:r>
              <a:rPr lang="en-US" sz="1200" b="0" i="0" kern="1200" dirty="0" smtClean="0">
                <a:solidFill>
                  <a:schemeClr val="tx1"/>
                </a:solidFill>
                <a:effectLst/>
                <a:latin typeface="+mn-lt"/>
                <a:ea typeface="+mn-ea"/>
                <a:cs typeface="+mn-cs"/>
              </a:rPr>
              <a:t>For both table view types, a few styles are available to present the data in a way that allows users to easily scan, read and probably modify it.</a:t>
            </a: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31</a:t>
            </a:fld>
            <a:endParaRPr lang="en-US"/>
          </a:p>
        </p:txBody>
      </p:sp>
    </p:spTree>
    <p:extLst>
      <p:ext uri="{BB962C8B-B14F-4D97-AF65-F5344CB8AC3E}">
        <p14:creationId xmlns:p14="http://schemas.microsoft.com/office/powerpoint/2010/main" val="288498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table row in default style has an optional image aligned on the left and a title.</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32</a:t>
            </a:fld>
            <a:endParaRPr lang="en-US"/>
          </a:p>
        </p:txBody>
      </p:sp>
    </p:spTree>
    <p:extLst>
      <p:ext uri="{BB962C8B-B14F-4D97-AF65-F5344CB8AC3E}">
        <p14:creationId xmlns:p14="http://schemas.microsoft.com/office/powerpoint/2010/main" val="7539674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subtitle table style enables a small subtitle text underneath the row title. It is useful for further explanations or short descriptions.</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33</a:t>
            </a:fld>
            <a:endParaRPr lang="en-US"/>
          </a:p>
        </p:txBody>
      </p:sp>
    </p:spTree>
    <p:extLst>
      <p:ext uri="{BB962C8B-B14F-4D97-AF65-F5344CB8AC3E}">
        <p14:creationId xmlns:p14="http://schemas.microsoft.com/office/powerpoint/2010/main" val="12858587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value table style allows you to display a specific value that is related to the row title. Similar to the default style, each row can have an image and a title that are both aligned to the left. The title is followed by the right aligned label for the value, which is usually displayed in a slightly more subtle text color than the title.</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34</a:t>
            </a:fld>
            <a:endParaRPr lang="en-US"/>
          </a:p>
        </p:txBody>
      </p:sp>
    </p:spTree>
    <p:extLst>
      <p:ext uri="{BB962C8B-B14F-4D97-AF65-F5344CB8AC3E}">
        <p14:creationId xmlns:p14="http://schemas.microsoft.com/office/powerpoint/2010/main" val="10711424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text view accepts and displays multiple lines of text. Text views support scrolling and text editing. You typically use a text view to display a large amount of text, such as the body of an email message.</a:t>
            </a:r>
          </a:p>
          <a:p>
            <a:pPr fontAlgn="base"/>
            <a:r>
              <a:rPr lang="en-US" sz="1200" b="1" i="0" kern="1200" dirty="0" smtClean="0">
                <a:solidFill>
                  <a:schemeClr val="tx1"/>
                </a:solidFill>
                <a:effectLst/>
                <a:latin typeface="+mn-lt"/>
                <a:ea typeface="+mn-ea"/>
                <a:cs typeface="+mn-cs"/>
              </a:rPr>
              <a:t>Purpose.</a:t>
            </a:r>
            <a:r>
              <a:rPr lang="en-US" sz="1200" b="0" i="0" kern="1200" dirty="0" smtClean="0">
                <a:solidFill>
                  <a:schemeClr val="tx1"/>
                </a:solidFill>
                <a:effectLst/>
                <a:latin typeface="+mn-lt"/>
                <a:ea typeface="+mn-ea"/>
                <a:cs typeface="+mn-cs"/>
              </a:rPr>
              <a:t> Text views allow users to:</a:t>
            </a:r>
          </a:p>
          <a:p>
            <a:pPr fontAlgn="base"/>
            <a:r>
              <a:rPr lang="en-US" sz="1200" b="0" i="0" kern="1200" dirty="0" smtClean="0">
                <a:solidFill>
                  <a:schemeClr val="tx1"/>
                </a:solidFill>
                <a:effectLst/>
                <a:latin typeface="+mn-lt"/>
                <a:ea typeface="+mn-ea"/>
                <a:cs typeface="+mn-cs"/>
              </a:rPr>
              <a:t>Input user content into an app</a:t>
            </a:r>
          </a:p>
          <a:p>
            <a:endParaRPr lang="en-US" sz="1200" b="0" i="0" kern="120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35</a:t>
            </a:fld>
            <a:endParaRPr lang="en-US"/>
          </a:p>
        </p:txBody>
      </p:sp>
    </p:spTree>
    <p:extLst>
      <p:ext uri="{BB962C8B-B14F-4D97-AF65-F5344CB8AC3E}">
        <p14:creationId xmlns:p14="http://schemas.microsoft.com/office/powerpoint/2010/main" val="12277411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toolbar contains a set of actions for managing or manipulating the content of the current view. On the iPhone, it will always appear aligned at the bottom edge of the screen, while on the iPad, it can also be displayed aligned at the top of the screen.</a:t>
            </a:r>
          </a:p>
          <a:p>
            <a:r>
              <a:rPr lang="en-US" sz="1200" b="0" i="0" kern="1200" dirty="0" smtClean="0">
                <a:solidFill>
                  <a:schemeClr val="tx1"/>
                </a:solidFill>
                <a:effectLst/>
                <a:latin typeface="+mn-lt"/>
                <a:ea typeface="+mn-ea"/>
                <a:cs typeface="+mn-cs"/>
              </a:rPr>
              <a:t>Similarly to the navigation bar, the background fill of toolbars can be modified, is translucent and blurs the </a:t>
            </a:r>
            <a:r>
              <a:rPr lang="en-US" sz="1200" b="0" i="0" kern="1200" dirty="0" err="1" smtClean="0">
                <a:solidFill>
                  <a:schemeClr val="tx1"/>
                </a:solidFill>
                <a:effectLst/>
                <a:latin typeface="+mn-lt"/>
                <a:ea typeface="+mn-ea"/>
                <a:cs typeface="+mn-cs"/>
              </a:rPr>
              <a:t>underlaying</a:t>
            </a:r>
            <a:r>
              <a:rPr lang="en-US" sz="1200" b="0" i="0" kern="1200" dirty="0" smtClean="0">
                <a:solidFill>
                  <a:schemeClr val="tx1"/>
                </a:solidFill>
                <a:effectLst/>
                <a:latin typeface="+mn-lt"/>
                <a:ea typeface="+mn-ea"/>
                <a:cs typeface="+mn-cs"/>
              </a:rPr>
              <a:t> content by default.</a:t>
            </a:r>
          </a:p>
          <a:p>
            <a:r>
              <a:rPr lang="en-US" sz="1200" b="0" i="0" kern="1200" dirty="0" smtClean="0">
                <a:solidFill>
                  <a:schemeClr val="tx1"/>
                </a:solidFill>
                <a:effectLst/>
                <a:latin typeface="+mn-lt"/>
                <a:ea typeface="+mn-ea"/>
                <a:cs typeface="+mn-cs"/>
              </a:rPr>
              <a:t>Toolbars should be used when a specific view requires more than three primary actions that would hardly fit or would look messy in the navigation bar</a:t>
            </a:r>
            <a:r>
              <a:rPr lang="en-US" sz="1200" b="0" i="0" kern="1200" dirty="0" smtClean="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Purpose.</a:t>
            </a:r>
            <a:r>
              <a:rPr lang="en-US" sz="1200" b="0" i="0" kern="1200" dirty="0" smtClean="0">
                <a:solidFill>
                  <a:schemeClr val="tx1"/>
                </a:solidFill>
                <a:effectLst/>
                <a:latin typeface="+mn-lt"/>
                <a:ea typeface="+mn-ea"/>
                <a:cs typeface="+mn-cs"/>
              </a:rPr>
              <a:t> Toolbars allow users to:</a:t>
            </a:r>
          </a:p>
          <a:p>
            <a:pPr fontAlgn="base"/>
            <a:r>
              <a:rPr lang="en-US" sz="1200" b="0" i="0" kern="1200" dirty="0" smtClean="0">
                <a:solidFill>
                  <a:schemeClr val="tx1"/>
                </a:solidFill>
                <a:effectLst/>
                <a:latin typeface="+mn-lt"/>
                <a:ea typeface="+mn-ea"/>
                <a:cs typeface="+mn-cs"/>
              </a:rPr>
              <a:t>Select one of a set of performable actions within a given view</a:t>
            </a:r>
          </a:p>
          <a:p>
            <a:r>
              <a:rPr lang="en-US" dirty="0" smtClean="0"/>
              <a:t/>
            </a:r>
            <a:br>
              <a:rPr lang="en-US" dirty="0" smtClean="0"/>
            </a:b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36</a:t>
            </a:fld>
            <a:endParaRPr lang="en-US"/>
          </a:p>
        </p:txBody>
      </p:sp>
    </p:spTree>
    <p:extLst>
      <p:ext uri="{BB962C8B-B14F-4D97-AF65-F5344CB8AC3E}">
        <p14:creationId xmlns:p14="http://schemas.microsoft.com/office/powerpoint/2010/main" val="11755108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Status Bar contains basic system information such as the current carrier, time, battery status and more. It’s visually connected to the Navigation Bar and makes use of the same background fill. To match the style of your app and guarantee readability, the content of the status bar comes in two different styles: dark (black) and light (white).</a:t>
            </a:r>
            <a:r>
              <a:rPr lang="en-US" dirty="0" smtClean="0"/>
              <a:t/>
            </a:r>
            <a:br>
              <a:rPr lang="en-US" dirty="0" smtClean="0"/>
            </a:b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37</a:t>
            </a:fld>
            <a:endParaRPr lang="en-US"/>
          </a:p>
        </p:txBody>
      </p:sp>
    </p:spTree>
    <p:extLst>
      <p:ext uri="{BB962C8B-B14F-4D97-AF65-F5344CB8AC3E}">
        <p14:creationId xmlns:p14="http://schemas.microsoft.com/office/powerpoint/2010/main" val="20812296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contents of your applications are mainly directed by </a:t>
            </a:r>
            <a:r>
              <a:rPr lang="en-US" sz="1200" b="0" i="1" kern="1200" dirty="0" smtClean="0">
                <a:solidFill>
                  <a:schemeClr val="tx1"/>
                </a:solidFill>
                <a:effectLst/>
                <a:latin typeface="+mn-lt"/>
                <a:ea typeface="+mn-ea"/>
                <a:cs typeface="+mn-cs"/>
              </a:rPr>
              <a:t>view controllers</a:t>
            </a:r>
            <a:r>
              <a:rPr lang="en-US" sz="1200" b="0" i="0" kern="1200" dirty="0" smtClean="0">
                <a:solidFill>
                  <a:schemeClr val="tx1"/>
                </a:solidFill>
                <a:effectLst/>
                <a:latin typeface="+mn-lt"/>
                <a:ea typeface="+mn-ea"/>
                <a:cs typeface="+mn-cs"/>
              </a:rPr>
              <a:t> and presented through views, which, in turn, are displayed inside a window.</a:t>
            </a:r>
          </a:p>
          <a:p>
            <a:r>
              <a:rPr lang="en-US" sz="1200" b="0" i="0" kern="1200" dirty="0" smtClean="0">
                <a:solidFill>
                  <a:schemeClr val="tx1"/>
                </a:solidFill>
                <a:effectLst/>
                <a:latin typeface="+mn-lt"/>
                <a:ea typeface="+mn-ea"/>
                <a:cs typeface="+mn-cs"/>
              </a:rPr>
              <a:t>The easiest and most reliable way to send content to a window is by configuring its </a:t>
            </a:r>
            <a:r>
              <a:rPr lang="en-US" dirty="0" err="1" smtClean="0"/>
              <a:t>rootViewController</a:t>
            </a:r>
            <a:r>
              <a:rPr lang="en-US" sz="1200" b="0" i="0" kern="1200" dirty="0" smtClean="0">
                <a:solidFill>
                  <a:schemeClr val="tx1"/>
                </a:solidFill>
                <a:effectLst/>
                <a:latin typeface="+mn-lt"/>
                <a:ea typeface="+mn-ea"/>
                <a:cs typeface="+mn-cs"/>
              </a:rPr>
              <a:t> property with a </a:t>
            </a:r>
            <a:r>
              <a:rPr lang="en-US" dirty="0" err="1" smtClean="0"/>
              <a:t>UIViewController</a:t>
            </a:r>
            <a:r>
              <a:rPr lang="en-US" sz="1200" b="0" i="0" kern="1200" dirty="0" smtClean="0">
                <a:solidFill>
                  <a:schemeClr val="tx1"/>
                </a:solidFill>
                <a:effectLst/>
                <a:latin typeface="+mn-lt"/>
                <a:ea typeface="+mn-ea"/>
                <a:cs typeface="+mn-cs"/>
              </a:rPr>
              <a:t> instance. The view controller's view will automatically be set as the contents of the window and presented to the user.</a:t>
            </a:r>
          </a:p>
          <a:p>
            <a:r>
              <a:rPr lang="en-US" sz="1200" b="0" i="0" kern="1200" dirty="0" smtClean="0">
                <a:solidFill>
                  <a:schemeClr val="tx1"/>
                </a:solidFill>
                <a:effectLst/>
                <a:latin typeface="+mn-lt"/>
                <a:ea typeface="+mn-ea"/>
                <a:cs typeface="+mn-cs"/>
              </a:rPr>
              <a:t>The view controller is initialized and set as the root view controller of the window. Finally, the window presents the current root view controller's view.</a:t>
            </a: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38</a:t>
            </a:fld>
            <a:endParaRPr lang="en-US"/>
          </a:p>
        </p:txBody>
      </p:sp>
    </p:spTree>
    <p:extLst>
      <p:ext uri="{BB962C8B-B14F-4D97-AF65-F5344CB8AC3E}">
        <p14:creationId xmlns:p14="http://schemas.microsoft.com/office/powerpoint/2010/main" val="8138728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When you create a new </a:t>
            </a:r>
            <a:r>
              <a:rPr lang="en-US" sz="1200" b="0" i="0" kern="1200" dirty="0" err="1" smtClean="0">
                <a:solidFill>
                  <a:schemeClr val="tx1"/>
                </a:solidFill>
                <a:effectLst/>
                <a:latin typeface="+mn-lt"/>
                <a:ea typeface="+mn-ea"/>
                <a:cs typeface="+mn-cs"/>
              </a:rPr>
              <a:t>Xcode</a:t>
            </a:r>
            <a:r>
              <a:rPr lang="en-US" sz="1200" b="0" i="0" kern="1200" dirty="0" smtClean="0">
                <a:solidFill>
                  <a:schemeClr val="tx1"/>
                </a:solidFill>
                <a:effectLst/>
                <a:latin typeface="+mn-lt"/>
                <a:ea typeface="+mn-ea"/>
                <a:cs typeface="+mn-cs"/>
              </a:rPr>
              <a:t> project using the wizard, a Storyboard is created for you. If you check the </a:t>
            </a:r>
            <a:r>
              <a:rPr lang="en-US" dirty="0" err="1" smtClean="0"/>
              <a:t>info.plist</a:t>
            </a:r>
            <a:r>
              <a:rPr lang="en-US" sz="1200" b="0" i="0" kern="1200" dirty="0" smtClean="0">
                <a:solidFill>
                  <a:schemeClr val="tx1"/>
                </a:solidFill>
                <a:effectLst/>
                <a:latin typeface="+mn-lt"/>
                <a:ea typeface="+mn-ea"/>
                <a:cs typeface="+mn-cs"/>
              </a:rPr>
              <a:t> file, you'll see that the </a:t>
            </a:r>
            <a:r>
              <a:rPr lang="en-US" dirty="0" smtClean="0"/>
              <a:t>Main storyboard </a:t>
            </a:r>
            <a:r>
              <a:rPr lang="en-US" dirty="0" err="1" smtClean="0"/>
              <a:t>filebase</a:t>
            </a:r>
            <a:r>
              <a:rPr lang="en-US" dirty="0" smtClean="0"/>
              <a:t> </a:t>
            </a:r>
            <a:r>
              <a:rPr lang="en-US" dirty="0" err="1" smtClean="0"/>
              <a:t>name</a:t>
            </a:r>
            <a:r>
              <a:rPr lang="en-US" sz="1200" b="0" i="0" kern="1200" dirty="0" err="1" smtClean="0">
                <a:solidFill>
                  <a:schemeClr val="tx1"/>
                </a:solidFill>
                <a:effectLst/>
                <a:latin typeface="+mn-lt"/>
                <a:ea typeface="+mn-ea"/>
                <a:cs typeface="+mn-cs"/>
              </a:rPr>
              <a:t>key</a:t>
            </a:r>
            <a:r>
              <a:rPr lang="en-US" sz="1200" b="0" i="0" kern="1200" dirty="0" smtClean="0">
                <a:solidFill>
                  <a:schemeClr val="tx1"/>
                </a:solidFill>
                <a:effectLst/>
                <a:latin typeface="+mn-lt"/>
                <a:ea typeface="+mn-ea"/>
                <a:cs typeface="+mn-cs"/>
              </a:rPr>
              <a:t> reports the name of the Storyboard by default as </a:t>
            </a:r>
            <a:r>
              <a:rPr lang="en-US" dirty="0" smtClean="0"/>
              <a:t>Main</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This key is really important as it tells </a:t>
            </a:r>
            <a:r>
              <a:rPr lang="en-US" sz="1200" b="0" i="0" kern="1200" dirty="0" err="1" smtClean="0">
                <a:solidFill>
                  <a:schemeClr val="tx1"/>
                </a:solidFill>
                <a:effectLst/>
                <a:latin typeface="+mn-lt"/>
                <a:ea typeface="+mn-ea"/>
                <a:cs typeface="+mn-cs"/>
              </a:rPr>
              <a:t>Xcode</a:t>
            </a:r>
            <a:r>
              <a:rPr lang="en-US" sz="1200" b="0" i="0" kern="1200" dirty="0" smtClean="0">
                <a:solidFill>
                  <a:schemeClr val="tx1"/>
                </a:solidFill>
                <a:effectLst/>
                <a:latin typeface="+mn-lt"/>
                <a:ea typeface="+mn-ea"/>
                <a:cs typeface="+mn-cs"/>
              </a:rPr>
              <a:t> that you want to start the application from the Storyboard or, more precisely, from the </a:t>
            </a:r>
            <a:r>
              <a:rPr lang="en-US" sz="1200" b="0" i="1" kern="1200" dirty="0" smtClean="0">
                <a:solidFill>
                  <a:schemeClr val="tx1"/>
                </a:solidFill>
                <a:effectLst/>
                <a:latin typeface="+mn-lt"/>
                <a:ea typeface="+mn-ea"/>
                <a:cs typeface="+mn-cs"/>
              </a:rPr>
              <a:t>Storyboard initial view controller</a:t>
            </a:r>
            <a:r>
              <a:rPr lang="en-US" sz="1200" b="0" i="0" kern="1200" dirty="0" smtClean="0">
                <a:solidFill>
                  <a:schemeClr val="tx1"/>
                </a:solidFill>
                <a:effectLst/>
                <a:latin typeface="+mn-lt"/>
                <a:ea typeface="+mn-ea"/>
                <a:cs typeface="+mn-cs"/>
              </a:rPr>
              <a:t> (the one indicated by the grey arrow inside the Storyboard working area).</a:t>
            </a: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39</a:t>
            </a:fld>
            <a:endParaRPr lang="en-US"/>
          </a:p>
        </p:txBody>
      </p:sp>
    </p:spTree>
    <p:extLst>
      <p:ext uri="{BB962C8B-B14F-4D97-AF65-F5344CB8AC3E}">
        <p14:creationId xmlns:p14="http://schemas.microsoft.com/office/powerpoint/2010/main" val="1387881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iOS apps, icons have always been a great way to support text labels with a visual relationship to the performed action or to replace text completely (often for very common actions such as „New“, „Delete“, etc.). Usually, we are dealing with icons that are part of the Navigation Bar, Tool Bar or Tab Bar.</a:t>
            </a:r>
          </a:p>
          <a:p>
            <a:r>
              <a:rPr lang="en-US" sz="1200" b="0" i="0" kern="1200" dirty="0" smtClean="0">
                <a:solidFill>
                  <a:schemeClr val="tx1"/>
                </a:solidFill>
                <a:effectLst/>
                <a:latin typeface="+mn-lt"/>
                <a:ea typeface="+mn-ea"/>
                <a:cs typeface="+mn-cs"/>
              </a:rPr>
              <a:t>Icons used in bars should always have two different states: the default state in outlined style with a stroke width of 1 or 1.5pt and the active state with a solid color fill.</a:t>
            </a:r>
          </a:p>
          <a:p>
            <a:r>
              <a:rPr lang="en-US" sz="1200" b="0" i="0" kern="1200" dirty="0" smtClean="0">
                <a:solidFill>
                  <a:schemeClr val="tx1"/>
                </a:solidFill>
                <a:effectLst/>
                <a:latin typeface="+mn-lt"/>
                <a:ea typeface="+mn-ea"/>
                <a:cs typeface="+mn-cs"/>
              </a:rPr>
              <a:t>You should never include any additional effects such as a drop-shadow or inner shadows on button icons because these are relicts from previous iOS versions (before the iOS 7 redesign). Button icons should be drawn in one solid color on a transparent background—the shape of the icon is used as a mask, and the color will be applied programmatically.</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4</a:t>
            </a:fld>
            <a:endParaRPr lang="en-US"/>
          </a:p>
        </p:txBody>
      </p:sp>
    </p:spTree>
    <p:extLst>
      <p:ext uri="{BB962C8B-B14F-4D97-AF65-F5344CB8AC3E}">
        <p14:creationId xmlns:p14="http://schemas.microsoft.com/office/powerpoint/2010/main" val="19808330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dirty="0" smtClean="0"/>
              <a:t>@</a:t>
            </a:r>
            <a:r>
              <a:rPr lang="en-US" dirty="0" err="1" smtClean="0"/>
              <a:t>UIApplicationMain</a:t>
            </a:r>
            <a:r>
              <a:rPr lang="en-US" sz="1200" b="0" i="0" kern="1200" dirty="0" smtClean="0">
                <a:solidFill>
                  <a:schemeClr val="tx1"/>
                </a:solidFill>
                <a:effectLst/>
                <a:latin typeface="+mn-lt"/>
                <a:ea typeface="+mn-ea"/>
                <a:cs typeface="+mn-cs"/>
              </a:rPr>
              <a:t> attribute in the </a:t>
            </a:r>
            <a:r>
              <a:rPr lang="en-US" dirty="0" err="1" smtClean="0"/>
              <a:t>AppDelegate.swift</a:t>
            </a:r>
            <a:r>
              <a:rPr lang="en-US" sz="1200" b="0" i="0" kern="1200" dirty="0" smtClean="0">
                <a:solidFill>
                  <a:schemeClr val="tx1"/>
                </a:solidFill>
                <a:effectLst/>
                <a:latin typeface="+mn-lt"/>
                <a:ea typeface="+mn-ea"/>
                <a:cs typeface="+mn-cs"/>
              </a:rPr>
              <a:t> file is responsible for the launch of the entire application process. It marks an entry point for the application launch, reading the Storyboard's information from the </a:t>
            </a:r>
            <a:r>
              <a:rPr lang="en-US" dirty="0" err="1" smtClean="0"/>
              <a:t>info.plist</a:t>
            </a:r>
            <a:r>
              <a:rPr lang="en-US" sz="1200" b="0" i="0" kern="1200" dirty="0" smtClean="0">
                <a:solidFill>
                  <a:schemeClr val="tx1"/>
                </a:solidFill>
                <a:effectLst/>
                <a:latin typeface="+mn-lt"/>
                <a:ea typeface="+mn-ea"/>
                <a:cs typeface="+mn-cs"/>
              </a:rPr>
              <a:t> file and instantiating the </a:t>
            </a:r>
            <a:r>
              <a:rPr lang="en-US" sz="1200" b="0" i="1" kern="1200" dirty="0" smtClean="0">
                <a:solidFill>
                  <a:schemeClr val="tx1"/>
                </a:solidFill>
                <a:effectLst/>
                <a:latin typeface="+mn-lt"/>
                <a:ea typeface="+mn-ea"/>
                <a:cs typeface="+mn-cs"/>
              </a:rPr>
              <a:t>initial view controller</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At this point, a </a:t>
            </a:r>
            <a:r>
              <a:rPr lang="en-US" dirty="0" err="1" smtClean="0"/>
              <a:t>UIWindow</a:t>
            </a:r>
            <a:r>
              <a:rPr lang="en-US" sz="1200" b="0" i="0" kern="1200" dirty="0" smtClean="0">
                <a:solidFill>
                  <a:schemeClr val="tx1"/>
                </a:solidFill>
                <a:effectLst/>
                <a:latin typeface="+mn-lt"/>
                <a:ea typeface="+mn-ea"/>
                <a:cs typeface="+mn-cs"/>
              </a:rPr>
              <a:t> instance is created and associated with the </a:t>
            </a:r>
            <a:r>
              <a:rPr lang="en-US" dirty="0" smtClean="0"/>
              <a:t>window</a:t>
            </a:r>
            <a:r>
              <a:rPr lang="en-US" sz="1200" b="0" i="0" kern="1200" dirty="0" smtClean="0">
                <a:solidFill>
                  <a:schemeClr val="tx1"/>
                </a:solidFill>
                <a:effectLst/>
                <a:latin typeface="+mn-lt"/>
                <a:ea typeface="+mn-ea"/>
                <a:cs typeface="+mn-cs"/>
              </a:rPr>
              <a:t> property of the </a:t>
            </a:r>
            <a:r>
              <a:rPr lang="en-US" dirty="0" err="1" smtClean="0"/>
              <a:t>AppDelegate</a:t>
            </a:r>
            <a:r>
              <a:rPr lang="en-US" sz="1200" b="0" i="0" kern="1200" dirty="0" smtClean="0">
                <a:solidFill>
                  <a:schemeClr val="tx1"/>
                </a:solidFill>
                <a:effectLst/>
                <a:latin typeface="+mn-lt"/>
                <a:ea typeface="+mn-ea"/>
                <a:cs typeface="+mn-cs"/>
              </a:rPr>
              <a:t> class. This property will be a handy reference to the main window for the entire life cycle of the application.</a:t>
            </a: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40</a:t>
            </a:fld>
            <a:endParaRPr lang="en-US"/>
          </a:p>
        </p:txBody>
      </p:sp>
    </p:spTree>
    <p:extLst>
      <p:ext uri="{BB962C8B-B14F-4D97-AF65-F5344CB8AC3E}">
        <p14:creationId xmlns:p14="http://schemas.microsoft.com/office/powerpoint/2010/main" val="13860381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initial view controller, previously initialized, is now assigned to the </a:t>
            </a:r>
            <a:r>
              <a:rPr lang="en-US" dirty="0" err="1" smtClean="0"/>
              <a:t>rootViewController</a:t>
            </a:r>
            <a:r>
              <a:rPr lang="en-US" sz="1200" b="0" i="0" kern="1200" dirty="0" smtClean="0">
                <a:solidFill>
                  <a:schemeClr val="tx1"/>
                </a:solidFill>
                <a:effectLst/>
                <a:latin typeface="+mn-lt"/>
                <a:ea typeface="+mn-ea"/>
                <a:cs typeface="+mn-cs"/>
              </a:rPr>
              <a:t> property of the window; therefore, the initial view controller's </a:t>
            </a:r>
            <a:r>
              <a:rPr lang="en-US" sz="1200" b="0" i="1" kern="1200" dirty="0" smtClean="0">
                <a:solidFill>
                  <a:schemeClr val="tx1"/>
                </a:solidFill>
                <a:effectLst/>
                <a:latin typeface="+mn-lt"/>
                <a:ea typeface="+mn-ea"/>
                <a:cs typeface="+mn-cs"/>
              </a:rPr>
              <a:t>view</a:t>
            </a:r>
            <a:r>
              <a:rPr lang="en-US" sz="1200" b="0" i="0" kern="1200" dirty="0" smtClean="0">
                <a:solidFill>
                  <a:schemeClr val="tx1"/>
                </a:solidFill>
                <a:effectLst/>
                <a:latin typeface="+mn-lt"/>
                <a:ea typeface="+mn-ea"/>
                <a:cs typeface="+mn-cs"/>
              </a:rPr>
              <a:t> becomes the current window's content.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Since windows are invisible by default, there is one last step required to show the content to the user. After the </a:t>
            </a:r>
            <a:r>
              <a:rPr lang="en-US" dirty="0" err="1" smtClean="0"/>
              <a:t>application:didFinishLaunchingWithOptions</a:t>
            </a:r>
            <a:r>
              <a:rPr lang="en-US" sz="1200" b="0" i="0" kern="1200" dirty="0" smtClean="0">
                <a:solidFill>
                  <a:schemeClr val="tx1"/>
                </a:solidFill>
                <a:effectLst/>
                <a:latin typeface="+mn-lt"/>
                <a:ea typeface="+mn-ea"/>
                <a:cs typeface="+mn-cs"/>
              </a:rPr>
              <a:t> function finishes its execution, </a:t>
            </a:r>
            <a:r>
              <a:rPr lang="en-US" dirty="0" err="1" smtClean="0"/>
              <a:t>makeKeyAndVisible</a:t>
            </a:r>
            <a:r>
              <a:rPr lang="en-US" sz="1200" b="0" i="0" kern="1200" dirty="0" smtClean="0">
                <a:solidFill>
                  <a:schemeClr val="tx1"/>
                </a:solidFill>
                <a:effectLst/>
                <a:latin typeface="+mn-lt"/>
                <a:ea typeface="+mn-ea"/>
                <a:cs typeface="+mn-cs"/>
              </a:rPr>
              <a:t> is called for the window, which now loads its interface from </a:t>
            </a:r>
            <a:r>
              <a:rPr lang="en-US" dirty="0" err="1" smtClean="0"/>
              <a:t>rootViewController</a:t>
            </a:r>
            <a:r>
              <a:rPr lang="en-US" sz="1200" b="0" i="0" kern="1200" dirty="0" smtClean="0">
                <a:solidFill>
                  <a:schemeClr val="tx1"/>
                </a:solidFill>
                <a:effectLst/>
                <a:latin typeface="+mn-lt"/>
                <a:ea typeface="+mn-ea"/>
                <a:cs typeface="+mn-cs"/>
              </a:rPr>
              <a:t> and finally displays it contents.</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41</a:t>
            </a:fld>
            <a:endParaRPr lang="en-US"/>
          </a:p>
        </p:txBody>
      </p:sp>
    </p:spTree>
    <p:extLst>
      <p:ext uri="{BB962C8B-B14F-4D97-AF65-F5344CB8AC3E}">
        <p14:creationId xmlns:p14="http://schemas.microsoft.com/office/powerpoint/2010/main" val="19815085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same result can be obtained programmatically. If you remove the </a:t>
            </a:r>
            <a:r>
              <a:rPr lang="en-US" dirty="0" smtClean="0"/>
              <a:t>Main storyboard </a:t>
            </a:r>
            <a:r>
              <a:rPr lang="en-US" dirty="0" err="1" smtClean="0"/>
              <a:t>filebase</a:t>
            </a:r>
            <a:r>
              <a:rPr lang="en-US" dirty="0" smtClean="0"/>
              <a:t> name</a:t>
            </a:r>
            <a:r>
              <a:rPr lang="en-US" sz="1200" b="0" i="0" kern="1200" dirty="0" smtClean="0">
                <a:solidFill>
                  <a:schemeClr val="tx1"/>
                </a:solidFill>
                <a:effectLst/>
                <a:latin typeface="+mn-lt"/>
                <a:ea typeface="+mn-ea"/>
                <a:cs typeface="+mn-cs"/>
              </a:rPr>
              <a:t> key from the </a:t>
            </a:r>
            <a:r>
              <a:rPr lang="en-US" dirty="0" err="1" smtClean="0"/>
              <a:t>info.plist</a:t>
            </a:r>
            <a:r>
              <a:rPr lang="en-US" sz="1200" b="0" i="0" kern="1200" dirty="0" smtClean="0">
                <a:solidFill>
                  <a:schemeClr val="tx1"/>
                </a:solidFill>
                <a:effectLst/>
                <a:latin typeface="+mn-lt"/>
                <a:ea typeface="+mn-ea"/>
                <a:cs typeface="+mn-cs"/>
              </a:rPr>
              <a:t> file, </a:t>
            </a:r>
            <a:r>
              <a:rPr lang="en-US" sz="1200" b="0" i="0" kern="1200" dirty="0" err="1" smtClean="0">
                <a:solidFill>
                  <a:schemeClr val="tx1"/>
                </a:solidFill>
                <a:effectLst/>
                <a:latin typeface="+mn-lt"/>
                <a:ea typeface="+mn-ea"/>
                <a:cs typeface="+mn-cs"/>
              </a:rPr>
              <a:t>Xcode</a:t>
            </a:r>
            <a:r>
              <a:rPr lang="en-US" sz="1200" b="0" i="0" kern="1200" dirty="0" smtClean="0">
                <a:solidFill>
                  <a:schemeClr val="tx1"/>
                </a:solidFill>
                <a:effectLst/>
                <a:latin typeface="+mn-lt"/>
                <a:ea typeface="+mn-ea"/>
                <a:cs typeface="+mn-cs"/>
              </a:rPr>
              <a:t> doesn't have any information on how to set up a valid window. The </a:t>
            </a:r>
            <a:r>
              <a:rPr lang="en-US" dirty="0" err="1" smtClean="0"/>
              <a:t>application:didiFinishLaunchingWithOptions</a:t>
            </a:r>
            <a:r>
              <a:rPr lang="en-US" sz="1200" b="0" i="0" kern="1200" dirty="0" err="1" smtClean="0">
                <a:solidFill>
                  <a:schemeClr val="tx1"/>
                </a:solidFill>
                <a:effectLst/>
                <a:latin typeface="+mn-lt"/>
                <a:ea typeface="+mn-ea"/>
                <a:cs typeface="+mn-cs"/>
              </a:rPr>
              <a:t>function</a:t>
            </a:r>
            <a:r>
              <a:rPr lang="en-US" sz="1200" b="0" i="0" kern="1200" dirty="0" smtClean="0">
                <a:solidFill>
                  <a:schemeClr val="tx1"/>
                </a:solidFill>
                <a:effectLst/>
                <a:latin typeface="+mn-lt"/>
                <a:ea typeface="+mn-ea"/>
                <a:cs typeface="+mn-cs"/>
              </a:rPr>
              <a:t> is the right place to manually instantiate it. You can execute the following:</a:t>
            </a: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 you can note, this code retraces the same steps that we saw previously. The only noteworthy thing is the way the window frame is defined: </a:t>
            </a:r>
            <a:r>
              <a:rPr lang="en-US" dirty="0" err="1" smtClean="0"/>
              <a:t>UIScreen</a:t>
            </a:r>
            <a:r>
              <a:rPr lang="en-US" sz="1200" b="0" i="0" kern="1200" dirty="0" smtClean="0">
                <a:solidFill>
                  <a:schemeClr val="tx1"/>
                </a:solidFill>
                <a:effectLst/>
                <a:latin typeface="+mn-lt"/>
                <a:ea typeface="+mn-ea"/>
                <a:cs typeface="+mn-cs"/>
              </a:rPr>
              <a:t> is a class</a:t>
            </a:r>
            <a:r>
              <a:rPr lang="en-US" dirty="0" smtClean="0"/>
              <a:t> </a:t>
            </a:r>
            <a:r>
              <a:rPr lang="en-US" sz="1200" b="0" i="0" kern="1200" dirty="0" smtClean="0">
                <a:solidFill>
                  <a:schemeClr val="tx1"/>
                </a:solidFill>
                <a:effectLst/>
                <a:latin typeface="+mn-lt"/>
                <a:ea typeface="+mn-ea"/>
                <a:cs typeface="+mn-cs"/>
              </a:rPr>
              <a:t>that represents a screen device. In the previous block of code, the </a:t>
            </a:r>
            <a:r>
              <a:rPr lang="en-US" dirty="0" err="1" smtClean="0"/>
              <a:t>mainScreen</a:t>
            </a:r>
            <a:r>
              <a:rPr lang="en-US" sz="1200" b="0" i="0" kern="1200" dirty="0" smtClean="0">
                <a:solidFill>
                  <a:schemeClr val="tx1"/>
                </a:solidFill>
                <a:effectLst/>
                <a:latin typeface="+mn-lt"/>
                <a:ea typeface="+mn-ea"/>
                <a:cs typeface="+mn-cs"/>
              </a:rPr>
              <a:t> function is used to get the current device bounds and build a window that is the same size as the screen.</a:t>
            </a: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42</a:t>
            </a:fld>
            <a:endParaRPr lang="en-US"/>
          </a:p>
        </p:txBody>
      </p:sp>
    </p:spTree>
    <p:extLst>
      <p:ext uri="{BB962C8B-B14F-4D97-AF65-F5344CB8AC3E}">
        <p14:creationId xmlns:p14="http://schemas.microsoft.com/office/powerpoint/2010/main" val="12161163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UIView</a:t>
            </a:r>
            <a:r>
              <a:rPr lang="en-US" sz="1200" b="0" i="0" kern="1200" dirty="0" smtClean="0">
                <a:solidFill>
                  <a:schemeClr val="tx1"/>
                </a:solidFill>
                <a:effectLst/>
                <a:latin typeface="+mn-lt"/>
                <a:ea typeface="+mn-ea"/>
                <a:cs typeface="+mn-cs"/>
              </a:rPr>
              <a:t> is the base class used to instantiate generic views and it can be </a:t>
            </a:r>
            <a:r>
              <a:rPr lang="en-US" sz="1200" b="0" i="0" kern="1200" dirty="0" err="1" smtClean="0">
                <a:solidFill>
                  <a:schemeClr val="tx1"/>
                </a:solidFill>
                <a:effectLst/>
                <a:latin typeface="+mn-lt"/>
                <a:ea typeface="+mn-ea"/>
                <a:cs typeface="+mn-cs"/>
              </a:rPr>
              <a:t>subclassed</a:t>
            </a:r>
            <a:r>
              <a:rPr lang="en-US" sz="1200" b="0" i="0" kern="1200" dirty="0" smtClean="0">
                <a:solidFill>
                  <a:schemeClr val="tx1"/>
                </a:solidFill>
                <a:effectLst/>
                <a:latin typeface="+mn-lt"/>
                <a:ea typeface="+mn-ea"/>
                <a:cs typeface="+mn-cs"/>
              </a:rPr>
              <a:t> to create custom views. Almost all the UI elements that you will use in your applications are inherited from this class</a:t>
            </a:r>
          </a:p>
          <a:p>
            <a:r>
              <a:rPr lang="en-US" sz="1200" b="0" i="0" kern="1200" dirty="0" smtClean="0">
                <a:solidFill>
                  <a:schemeClr val="tx1"/>
                </a:solidFill>
                <a:effectLst/>
                <a:latin typeface="+mn-lt"/>
                <a:ea typeface="+mn-ea"/>
                <a:cs typeface="+mn-cs"/>
              </a:rPr>
              <a:t>A </a:t>
            </a:r>
            <a:r>
              <a:rPr lang="en-US" dirty="0" err="1" smtClean="0"/>
              <a:t>UIView</a:t>
            </a:r>
            <a:r>
              <a:rPr lang="en-US" sz="1200" b="0" i="0" kern="1200" dirty="0" smtClean="0">
                <a:solidFill>
                  <a:schemeClr val="tx1"/>
                </a:solidFill>
                <a:effectLst/>
                <a:latin typeface="+mn-lt"/>
                <a:ea typeface="+mn-ea"/>
                <a:cs typeface="+mn-cs"/>
              </a:rPr>
              <a:t> instance has properties that you can use to change an aspect of the view. For example, the </a:t>
            </a:r>
            <a:r>
              <a:rPr lang="en-US" dirty="0" err="1" smtClean="0"/>
              <a:t>backgroundColor</a:t>
            </a:r>
            <a:r>
              <a:rPr lang="en-US" sz="1200" b="0" i="0" kern="1200" dirty="0" smtClean="0">
                <a:solidFill>
                  <a:schemeClr val="tx1"/>
                </a:solidFill>
                <a:effectLst/>
                <a:latin typeface="+mn-lt"/>
                <a:ea typeface="+mn-ea"/>
                <a:cs typeface="+mn-cs"/>
              </a:rPr>
              <a:t> property accepts </a:t>
            </a:r>
            <a:r>
              <a:rPr lang="en-US" dirty="0" err="1" smtClean="0"/>
              <a:t>UIColor</a:t>
            </a:r>
            <a:r>
              <a:rPr lang="en-US" sz="1200" b="0" i="0" kern="1200" dirty="0" smtClean="0">
                <a:solidFill>
                  <a:schemeClr val="tx1"/>
                </a:solidFill>
                <a:effectLst/>
                <a:latin typeface="+mn-lt"/>
                <a:ea typeface="+mn-ea"/>
                <a:cs typeface="+mn-cs"/>
              </a:rPr>
              <a:t> to define a tint for the view's background. The background of a view is transparent by default.</a:t>
            </a:r>
          </a:p>
          <a:p>
            <a:r>
              <a:rPr lang="en-US" sz="1200" b="0" i="0" kern="1200" dirty="0" smtClean="0">
                <a:solidFill>
                  <a:schemeClr val="tx1"/>
                </a:solidFill>
                <a:effectLst/>
                <a:latin typeface="+mn-lt"/>
                <a:ea typeface="+mn-ea"/>
                <a:cs typeface="+mn-cs"/>
              </a:rPr>
              <a:t>The </a:t>
            </a:r>
            <a:r>
              <a:rPr lang="en-US" dirty="0" smtClean="0"/>
              <a:t>alpha</a:t>
            </a:r>
            <a:r>
              <a:rPr lang="en-US" sz="1200" b="0" i="0" kern="1200" dirty="0" smtClean="0">
                <a:solidFill>
                  <a:schemeClr val="tx1"/>
                </a:solidFill>
                <a:effectLst/>
                <a:latin typeface="+mn-lt"/>
                <a:ea typeface="+mn-ea"/>
                <a:cs typeface="+mn-cs"/>
              </a:rPr>
              <a:t> property is useful if your view and all the elements it contains need to be transparent. It accepts a value from </a:t>
            </a:r>
            <a:r>
              <a:rPr lang="en-US" dirty="0" smtClean="0"/>
              <a:t>0.0</a:t>
            </a:r>
            <a:r>
              <a:rPr lang="en-US" sz="1200" b="0" i="0" kern="1200" dirty="0" smtClean="0">
                <a:solidFill>
                  <a:schemeClr val="tx1"/>
                </a:solidFill>
                <a:effectLst/>
                <a:latin typeface="+mn-lt"/>
                <a:ea typeface="+mn-ea"/>
                <a:cs typeface="+mn-cs"/>
              </a:rPr>
              <a:t> to </a:t>
            </a:r>
            <a:r>
              <a:rPr lang="en-US" dirty="0" smtClean="0"/>
              <a:t>1.0</a:t>
            </a:r>
            <a:r>
              <a:rPr lang="en-US" sz="1200" b="0" i="0" kern="1200" dirty="0" smtClean="0">
                <a:solidFill>
                  <a:schemeClr val="tx1"/>
                </a:solidFill>
                <a:effectLst/>
                <a:latin typeface="+mn-lt"/>
                <a:ea typeface="+mn-ea"/>
                <a:cs typeface="+mn-cs"/>
              </a:rPr>
              <a:t>, and depending on your settings, it gives the view a "see-through" effect. </a:t>
            </a:r>
          </a:p>
          <a:p>
            <a:r>
              <a:rPr lang="en-US" sz="1200" b="0" i="0" kern="1200" dirty="0" smtClean="0">
                <a:solidFill>
                  <a:schemeClr val="tx1"/>
                </a:solidFill>
                <a:effectLst/>
                <a:latin typeface="+mn-lt"/>
                <a:ea typeface="+mn-ea"/>
                <a:cs typeface="+mn-cs"/>
              </a:rPr>
              <a:t>Another way to change the visibility of a view is using the </a:t>
            </a:r>
            <a:r>
              <a:rPr lang="en-US" dirty="0" smtClean="0"/>
              <a:t>hidden</a:t>
            </a:r>
            <a:r>
              <a:rPr lang="en-US" sz="1200" b="0" i="0" kern="1200" dirty="0" smtClean="0">
                <a:solidFill>
                  <a:schemeClr val="tx1"/>
                </a:solidFill>
                <a:effectLst/>
                <a:latin typeface="+mn-lt"/>
                <a:ea typeface="+mn-ea"/>
                <a:cs typeface="+mn-cs"/>
              </a:rPr>
              <a:t> property, which can be set to </a:t>
            </a:r>
            <a:r>
              <a:rPr lang="en-US" dirty="0" smtClean="0"/>
              <a:t>true</a:t>
            </a:r>
            <a:r>
              <a:rPr lang="en-US" sz="1200" b="0" i="0" kern="1200" dirty="0" smtClean="0">
                <a:solidFill>
                  <a:schemeClr val="tx1"/>
                </a:solidFill>
                <a:effectLst/>
                <a:latin typeface="+mn-lt"/>
                <a:ea typeface="+mn-ea"/>
                <a:cs typeface="+mn-cs"/>
              </a:rPr>
              <a:t> or </a:t>
            </a:r>
            <a:r>
              <a:rPr lang="en-US" dirty="0" smtClean="0"/>
              <a:t>false</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The properties of some view's have only one role: defining how the view is drawn on screen. Before diving into a description of these properties, it's worth introducing the structures that are involved in the definition of the view geometry:</a:t>
            </a:r>
          </a:p>
          <a:p>
            <a:r>
              <a:rPr lang="en-US" sz="1200" b="0" i="0" kern="1200" dirty="0" err="1" smtClean="0">
                <a:solidFill>
                  <a:schemeClr val="tx1"/>
                </a:solidFill>
                <a:effectLst/>
                <a:latin typeface="+mn-lt"/>
                <a:ea typeface="+mn-ea"/>
                <a:cs typeface="+mn-cs"/>
              </a:rPr>
              <a:t>CGPoint</a:t>
            </a:r>
            <a:r>
              <a:rPr lang="en-US" sz="1200" b="0" i="0" kern="1200" dirty="0" smtClean="0">
                <a:solidFill>
                  <a:schemeClr val="tx1"/>
                </a:solidFill>
                <a:effectLst/>
                <a:latin typeface="+mn-lt"/>
                <a:ea typeface="+mn-ea"/>
                <a:cs typeface="+mn-cs"/>
              </a:rPr>
              <a:t>: This is defined by two properties, x and y, and it represents a single point</a:t>
            </a:r>
          </a:p>
          <a:p>
            <a:r>
              <a:rPr lang="en-US" sz="1200" b="0" i="0" kern="1200" dirty="0" err="1" smtClean="0">
                <a:solidFill>
                  <a:schemeClr val="tx1"/>
                </a:solidFill>
                <a:effectLst/>
                <a:latin typeface="+mn-lt"/>
                <a:ea typeface="+mn-ea"/>
                <a:cs typeface="+mn-cs"/>
              </a:rPr>
              <a:t>CGSize</a:t>
            </a:r>
            <a:r>
              <a:rPr lang="en-US" sz="1200" b="0" i="0" kern="1200" dirty="0" smtClean="0">
                <a:solidFill>
                  <a:schemeClr val="tx1"/>
                </a:solidFill>
                <a:effectLst/>
                <a:latin typeface="+mn-lt"/>
                <a:ea typeface="+mn-ea"/>
                <a:cs typeface="+mn-cs"/>
              </a:rPr>
              <a:t>: This is defined by two properties, width and height, and it represents a generic size</a:t>
            </a:r>
          </a:p>
          <a:p>
            <a:r>
              <a:rPr lang="en-US" sz="1200" b="0" i="0" kern="1200" dirty="0" err="1" smtClean="0">
                <a:solidFill>
                  <a:schemeClr val="tx1"/>
                </a:solidFill>
                <a:effectLst/>
                <a:latin typeface="+mn-lt"/>
                <a:ea typeface="+mn-ea"/>
                <a:cs typeface="+mn-cs"/>
              </a:rPr>
              <a:t>CGRect</a:t>
            </a:r>
            <a:r>
              <a:rPr lang="en-US" sz="1200" b="0" i="0" kern="1200" dirty="0" smtClean="0">
                <a:solidFill>
                  <a:schemeClr val="tx1"/>
                </a:solidFill>
                <a:effectLst/>
                <a:latin typeface="+mn-lt"/>
                <a:ea typeface="+mn-ea"/>
                <a:cs typeface="+mn-cs"/>
              </a:rPr>
              <a:t>: This is defined by two properties, origin (</a:t>
            </a:r>
            <a:r>
              <a:rPr lang="en-US" sz="1200" b="0" i="0" kern="1200" dirty="0" err="1" smtClean="0">
                <a:solidFill>
                  <a:schemeClr val="tx1"/>
                </a:solidFill>
                <a:effectLst/>
                <a:latin typeface="+mn-lt"/>
                <a:ea typeface="+mn-ea"/>
                <a:cs typeface="+mn-cs"/>
              </a:rPr>
              <a:t>CGPoint</a:t>
            </a:r>
            <a:r>
              <a:rPr lang="en-US" sz="1200" b="0" i="0" kern="1200" dirty="0" smtClean="0">
                <a:solidFill>
                  <a:schemeClr val="tx1"/>
                </a:solidFill>
                <a:effectLst/>
                <a:latin typeface="+mn-lt"/>
                <a:ea typeface="+mn-ea"/>
                <a:cs typeface="+mn-cs"/>
              </a:rPr>
              <a:t>) and size (</a:t>
            </a:r>
            <a:r>
              <a:rPr lang="en-US" sz="1200" b="0" i="0" kern="1200" dirty="0" err="1" smtClean="0">
                <a:solidFill>
                  <a:schemeClr val="tx1"/>
                </a:solidFill>
                <a:effectLst/>
                <a:latin typeface="+mn-lt"/>
                <a:ea typeface="+mn-ea"/>
                <a:cs typeface="+mn-cs"/>
              </a:rPr>
              <a:t>CGSize</a:t>
            </a:r>
            <a:r>
              <a:rPr lang="en-US" sz="1200" b="0" i="0" kern="1200" dirty="0" smtClean="0">
                <a:solidFill>
                  <a:schemeClr val="tx1"/>
                </a:solidFill>
                <a:effectLst/>
                <a:latin typeface="+mn-lt"/>
                <a:ea typeface="+mn-ea"/>
                <a:cs typeface="+mn-cs"/>
              </a:rPr>
              <a:t>), and it represents a quadrilateral area</a:t>
            </a:r>
          </a:p>
          <a:p>
            <a:r>
              <a:rPr lang="en-US" sz="1200" b="0" i="0" kern="1200" dirty="0" smtClean="0">
                <a:solidFill>
                  <a:schemeClr val="tx1"/>
                </a:solidFill>
                <a:effectLst/>
                <a:latin typeface="+mn-lt"/>
                <a:ea typeface="+mn-ea"/>
                <a:cs typeface="+mn-cs"/>
              </a:rPr>
              <a:t>With </a:t>
            </a:r>
            <a:r>
              <a:rPr lang="en-US" dirty="0" err="1" smtClean="0"/>
              <a:t>UIViews</a:t>
            </a:r>
            <a:r>
              <a:rPr lang="en-US" sz="1200" b="0" i="0" kern="1200" dirty="0" smtClean="0">
                <a:solidFill>
                  <a:schemeClr val="tx1"/>
                </a:solidFill>
                <a:effectLst/>
                <a:latin typeface="+mn-lt"/>
                <a:ea typeface="+mn-ea"/>
                <a:cs typeface="+mn-cs"/>
              </a:rPr>
              <a:t>, the origin of the coordinate system (</a:t>
            </a:r>
            <a:r>
              <a:rPr lang="en-US" dirty="0" smtClean="0"/>
              <a:t>x:0</a:t>
            </a:r>
            <a:r>
              <a:rPr lang="en-US" sz="1200" b="0" i="0" kern="1200" dirty="0" smtClean="0">
                <a:solidFill>
                  <a:schemeClr val="tx1"/>
                </a:solidFill>
                <a:effectLst/>
                <a:latin typeface="+mn-lt"/>
                <a:ea typeface="+mn-ea"/>
                <a:cs typeface="+mn-cs"/>
              </a:rPr>
              <a:t>, </a:t>
            </a:r>
            <a:r>
              <a:rPr lang="en-US" dirty="0" smtClean="0"/>
              <a:t>y:0</a:t>
            </a:r>
            <a:r>
              <a:rPr lang="en-US" sz="1200" b="0" i="0" kern="1200" dirty="0" smtClean="0">
                <a:solidFill>
                  <a:schemeClr val="tx1"/>
                </a:solidFill>
                <a:effectLst/>
                <a:latin typeface="+mn-lt"/>
                <a:ea typeface="+mn-ea"/>
                <a:cs typeface="+mn-cs"/>
              </a:rPr>
              <a:t>) is on the upper-left side. The </a:t>
            </a:r>
            <a:r>
              <a:rPr lang="en-US" dirty="0" smtClean="0"/>
              <a:t>x</a:t>
            </a:r>
            <a:r>
              <a:rPr lang="en-US" sz="1200" b="0" i="0" kern="1200" dirty="0" smtClean="0">
                <a:solidFill>
                  <a:schemeClr val="tx1"/>
                </a:solidFill>
                <a:effectLst/>
                <a:latin typeface="+mn-lt"/>
                <a:ea typeface="+mn-ea"/>
                <a:cs typeface="+mn-cs"/>
              </a:rPr>
              <a:t> value increases from left to right, and the </a:t>
            </a:r>
            <a:r>
              <a:rPr lang="en-US" dirty="0" smtClean="0"/>
              <a:t>y</a:t>
            </a:r>
            <a:r>
              <a:rPr lang="en-US" sz="1200" b="0" i="0" kern="1200" dirty="0" smtClean="0">
                <a:solidFill>
                  <a:schemeClr val="tx1"/>
                </a:solidFill>
                <a:effectLst/>
                <a:latin typeface="+mn-lt"/>
                <a:ea typeface="+mn-ea"/>
                <a:cs typeface="+mn-cs"/>
              </a:rPr>
              <a:t> value increases from top to bottom.</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43</a:t>
            </a:fld>
            <a:endParaRPr lang="en-US"/>
          </a:p>
        </p:txBody>
      </p:sp>
    </p:spTree>
    <p:extLst>
      <p:ext uri="{BB962C8B-B14F-4D97-AF65-F5344CB8AC3E}">
        <p14:creationId xmlns:p14="http://schemas.microsoft.com/office/powerpoint/2010/main" val="4148049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cap="all" dirty="0" smtClean="0">
                <a:solidFill>
                  <a:schemeClr val="tx1"/>
                </a:solidFill>
                <a:effectLst/>
                <a:latin typeface="+mn-lt"/>
                <a:ea typeface="+mn-ea"/>
                <a:cs typeface="+mn-cs"/>
              </a:rPr>
              <a:t>THE BOUNDS PROPERTY</a:t>
            </a:r>
          </a:p>
          <a:p>
            <a:r>
              <a:rPr lang="en-US" sz="1200" b="0" i="0" kern="1200" dirty="0" smtClean="0">
                <a:solidFill>
                  <a:schemeClr val="tx1"/>
                </a:solidFill>
                <a:effectLst/>
                <a:latin typeface="+mn-lt"/>
                <a:ea typeface="+mn-ea"/>
                <a:cs typeface="+mn-cs"/>
              </a:rPr>
              <a:t>Let's start with the bounds property. It is a </a:t>
            </a:r>
            <a:r>
              <a:rPr lang="en-US" sz="1200" b="0" i="0" kern="1200" dirty="0" err="1" smtClean="0">
                <a:solidFill>
                  <a:schemeClr val="tx1"/>
                </a:solidFill>
                <a:effectLst/>
                <a:latin typeface="+mn-lt"/>
                <a:ea typeface="+mn-ea"/>
                <a:cs typeface="+mn-cs"/>
              </a:rPr>
              <a:t>CGRect</a:t>
            </a:r>
            <a:r>
              <a:rPr lang="en-US" sz="1200" b="0" i="0" kern="1200" dirty="0" smtClean="0">
                <a:solidFill>
                  <a:schemeClr val="tx1"/>
                </a:solidFill>
                <a:effectLst/>
                <a:latin typeface="+mn-lt"/>
                <a:ea typeface="+mn-ea"/>
                <a:cs typeface="+mn-cs"/>
              </a:rPr>
              <a:t> property that defines information (</a:t>
            </a:r>
            <a:r>
              <a:rPr lang="en-US" sz="1200" b="0" i="1" kern="1200" dirty="0" smtClean="0">
                <a:solidFill>
                  <a:schemeClr val="tx1"/>
                </a:solidFill>
                <a:effectLst/>
                <a:latin typeface="+mn-lt"/>
                <a:ea typeface="+mn-ea"/>
                <a:cs typeface="+mn-cs"/>
              </a:rPr>
              <a:t>size</a:t>
            </a:r>
            <a:r>
              <a:rPr lang="en-US" sz="1200" b="0" i="0" kern="1200" dirty="0" smtClean="0">
                <a:solidFill>
                  <a:schemeClr val="tx1"/>
                </a:solidFill>
                <a:effectLst/>
                <a:latin typeface="+mn-lt"/>
                <a:ea typeface="+mn-ea"/>
                <a:cs typeface="+mn-cs"/>
              </a:rPr>
              <a:t> and </a:t>
            </a:r>
            <a:r>
              <a:rPr lang="en-US" sz="1200" b="0" i="1" kern="1200" dirty="0" smtClean="0">
                <a:solidFill>
                  <a:schemeClr val="tx1"/>
                </a:solidFill>
                <a:effectLst/>
                <a:latin typeface="+mn-lt"/>
                <a:ea typeface="+mn-ea"/>
                <a:cs typeface="+mn-cs"/>
              </a:rPr>
              <a:t>origin</a:t>
            </a:r>
            <a:r>
              <a:rPr lang="en-US" sz="1200" b="0" i="0" kern="1200" dirty="0" smtClean="0">
                <a:solidFill>
                  <a:schemeClr val="tx1"/>
                </a:solidFill>
                <a:effectLst/>
                <a:latin typeface="+mn-lt"/>
                <a:ea typeface="+mn-ea"/>
                <a:cs typeface="+mn-cs"/>
              </a:rPr>
              <a:t>) locally to the view. </a:t>
            </a:r>
          </a:p>
          <a:p>
            <a:r>
              <a:rPr lang="en-US" sz="1200" b="1" i="0" kern="1200" cap="all" dirty="0" smtClean="0">
                <a:solidFill>
                  <a:schemeClr val="tx1"/>
                </a:solidFill>
                <a:effectLst/>
                <a:latin typeface="+mn-lt"/>
                <a:ea typeface="+mn-ea"/>
                <a:cs typeface="+mn-cs"/>
              </a:rPr>
              <a:t>THE FRAME PROPERTY</a:t>
            </a:r>
          </a:p>
          <a:p>
            <a:r>
              <a:rPr lang="en-US" sz="1200" b="0" i="0" kern="1200" dirty="0" smtClean="0">
                <a:solidFill>
                  <a:schemeClr val="tx1"/>
                </a:solidFill>
                <a:effectLst/>
                <a:latin typeface="+mn-lt"/>
                <a:ea typeface="+mn-ea"/>
                <a:cs typeface="+mn-cs"/>
              </a:rPr>
              <a:t>On the other hand, the frame property defines how a view is placed inside the hierarchy. It's a </a:t>
            </a:r>
            <a:r>
              <a:rPr lang="en-US" sz="1200" b="0" i="0" kern="1200" dirty="0" err="1" smtClean="0">
                <a:solidFill>
                  <a:schemeClr val="tx1"/>
                </a:solidFill>
                <a:effectLst/>
                <a:latin typeface="+mn-lt"/>
                <a:ea typeface="+mn-ea"/>
                <a:cs typeface="+mn-cs"/>
              </a:rPr>
              <a:t>CGRect</a:t>
            </a:r>
            <a:r>
              <a:rPr lang="en-US" sz="1200" b="0" i="0" kern="1200" dirty="0" smtClean="0">
                <a:solidFill>
                  <a:schemeClr val="tx1"/>
                </a:solidFill>
                <a:effectLst/>
                <a:latin typeface="+mn-lt"/>
                <a:ea typeface="+mn-ea"/>
                <a:cs typeface="+mn-cs"/>
              </a:rPr>
              <a:t> property similar to bounds, but its origin value determines how the view is placed inside its </a:t>
            </a:r>
            <a:r>
              <a:rPr lang="en-US" sz="1200" b="0" i="1" kern="1200" dirty="0" smtClean="0">
                <a:solidFill>
                  <a:schemeClr val="tx1"/>
                </a:solidFill>
                <a:effectLst/>
                <a:latin typeface="+mn-lt"/>
                <a:ea typeface="+mn-ea"/>
                <a:cs typeface="+mn-cs"/>
              </a:rPr>
              <a:t>parent</a:t>
            </a:r>
            <a:r>
              <a:rPr lang="en-US" sz="1200" b="0" i="0" kern="1200" dirty="0" smtClean="0">
                <a:solidFill>
                  <a:schemeClr val="tx1"/>
                </a:solidFill>
                <a:effectLst/>
                <a:latin typeface="+mn-lt"/>
                <a:ea typeface="+mn-ea"/>
                <a:cs typeface="+mn-cs"/>
              </a:rPr>
              <a:t> view.</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44</a:t>
            </a:fld>
            <a:endParaRPr lang="en-US"/>
          </a:p>
        </p:txBody>
      </p:sp>
    </p:spTree>
    <p:extLst>
      <p:ext uri="{BB962C8B-B14F-4D97-AF65-F5344CB8AC3E}">
        <p14:creationId xmlns:p14="http://schemas.microsoft.com/office/powerpoint/2010/main" val="2049967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This indicates that after a rotation, the same view maintains the bounds, while the frame changes significantly, adapting its size in order to contain the rotated view.</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45</a:t>
            </a:fld>
            <a:endParaRPr lang="en-US"/>
          </a:p>
        </p:txBody>
      </p:sp>
    </p:spTree>
    <p:extLst>
      <p:ext uri="{BB962C8B-B14F-4D97-AF65-F5344CB8AC3E}">
        <p14:creationId xmlns:p14="http://schemas.microsoft.com/office/powerpoint/2010/main" val="12818280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center property</a:t>
            </a:r>
          </a:p>
          <a:p>
            <a:r>
              <a:rPr lang="en-US" sz="1200" b="0" i="0" kern="1200" dirty="0" smtClean="0">
                <a:solidFill>
                  <a:schemeClr val="tx1"/>
                </a:solidFill>
                <a:effectLst/>
                <a:latin typeface="+mn-lt"/>
                <a:ea typeface="+mn-ea"/>
                <a:cs typeface="+mn-cs"/>
              </a:rPr>
              <a:t>The center property works in relation to the UI hierarchy (as does the frame), and it's a handy way to define the view's position inside its parent. It differs from </a:t>
            </a:r>
            <a:r>
              <a:rPr lang="en-US" sz="1200" b="0" i="0" kern="1200" dirty="0" err="1" smtClean="0">
                <a:solidFill>
                  <a:schemeClr val="tx1"/>
                </a:solidFill>
                <a:effectLst/>
                <a:latin typeface="+mn-lt"/>
                <a:ea typeface="+mn-ea"/>
                <a:cs typeface="+mn-cs"/>
              </a:rPr>
              <a:t>frame.origin</a:t>
            </a:r>
            <a:r>
              <a:rPr lang="en-US" sz="1200" b="0" i="0" kern="1200" dirty="0" smtClean="0">
                <a:solidFill>
                  <a:schemeClr val="tx1"/>
                </a:solidFill>
                <a:effectLst/>
                <a:latin typeface="+mn-lt"/>
                <a:ea typeface="+mn-ea"/>
                <a:cs typeface="+mn-cs"/>
              </a:rPr>
              <a:t> in the way its position is calculated. With frame, the origin position is calculated using the upper-left corner of the view, while for the center, the anchor is the view's center, as you can see from the following image:</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46</a:t>
            </a:fld>
            <a:endParaRPr lang="en-US"/>
          </a:p>
        </p:txBody>
      </p:sp>
    </p:spTree>
    <p:extLst>
      <p:ext uri="{BB962C8B-B14F-4D97-AF65-F5344CB8AC3E}">
        <p14:creationId xmlns:p14="http://schemas.microsoft.com/office/powerpoint/2010/main" val="19854824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Every instance of </a:t>
            </a:r>
            <a:r>
              <a:rPr lang="en-US" sz="1200" b="0" i="0" kern="1200" dirty="0" err="1" smtClean="0">
                <a:solidFill>
                  <a:schemeClr val="tx1"/>
                </a:solidFill>
                <a:effectLst/>
                <a:latin typeface="+mn-lt"/>
                <a:ea typeface="+mn-ea"/>
                <a:cs typeface="+mn-cs"/>
              </a:rPr>
              <a:t>UIView</a:t>
            </a:r>
            <a:r>
              <a:rPr lang="en-US" sz="1200" b="0" i="0" kern="1200" dirty="0" smtClean="0">
                <a:solidFill>
                  <a:schemeClr val="tx1"/>
                </a:solidFill>
                <a:effectLst/>
                <a:latin typeface="+mn-lt"/>
                <a:ea typeface="+mn-ea"/>
                <a:cs typeface="+mn-cs"/>
              </a:rPr>
              <a:t> (or its subclass) can be connected with other views in a parent-child relationship. The parent view is called </a:t>
            </a:r>
            <a:r>
              <a:rPr lang="en-US" sz="1200" b="0" i="0" kern="1200" dirty="0" err="1" smtClean="0">
                <a:solidFill>
                  <a:schemeClr val="tx1"/>
                </a:solidFill>
                <a:effectLst/>
                <a:latin typeface="+mn-lt"/>
                <a:ea typeface="+mn-ea"/>
                <a:cs typeface="+mn-cs"/>
              </a:rPr>
              <a:t>superview</a:t>
            </a:r>
            <a:r>
              <a:rPr lang="en-US" sz="1200" b="0" i="0" kern="1200" dirty="0" smtClean="0">
                <a:solidFill>
                  <a:schemeClr val="tx1"/>
                </a:solidFill>
                <a:effectLst/>
                <a:latin typeface="+mn-lt"/>
                <a:ea typeface="+mn-ea"/>
                <a:cs typeface="+mn-cs"/>
              </a:rPr>
              <a:t>, while the children are called </a:t>
            </a:r>
            <a:r>
              <a:rPr lang="en-US" sz="1200" b="0" i="0" kern="1200" dirty="0" err="1" smtClean="0">
                <a:solidFill>
                  <a:schemeClr val="tx1"/>
                </a:solidFill>
                <a:effectLst/>
                <a:latin typeface="+mn-lt"/>
                <a:ea typeface="+mn-ea"/>
                <a:cs typeface="+mn-cs"/>
              </a:rPr>
              <a:t>subviews</a:t>
            </a:r>
            <a:r>
              <a:rPr lang="en-US" sz="1200" b="0" i="0" kern="1200" dirty="0" smtClean="0">
                <a:solidFill>
                  <a:schemeClr val="tx1"/>
                </a:solidFill>
                <a:effectLst/>
                <a:latin typeface="+mn-lt"/>
                <a:ea typeface="+mn-ea"/>
                <a:cs typeface="+mn-cs"/>
              </a:rPr>
              <a:t>. A view can only have one </a:t>
            </a:r>
            <a:r>
              <a:rPr lang="en-US" sz="1200" b="0" i="0" kern="1200" dirty="0" err="1" smtClean="0">
                <a:solidFill>
                  <a:schemeClr val="tx1"/>
                </a:solidFill>
                <a:effectLst/>
                <a:latin typeface="+mn-lt"/>
                <a:ea typeface="+mn-ea"/>
                <a:cs typeface="+mn-cs"/>
              </a:rPr>
              <a:t>superview</a:t>
            </a:r>
            <a:r>
              <a:rPr lang="en-US" sz="1200" b="0" i="0" kern="1200" dirty="0" smtClean="0">
                <a:solidFill>
                  <a:schemeClr val="tx1"/>
                </a:solidFill>
                <a:effectLst/>
                <a:latin typeface="+mn-lt"/>
                <a:ea typeface="+mn-ea"/>
                <a:cs typeface="+mn-cs"/>
              </a:rPr>
              <a:t>, but it can contain more than one </a:t>
            </a:r>
            <a:r>
              <a:rPr lang="en-US" sz="1200" b="0" i="0" kern="1200" dirty="0" err="1" smtClean="0">
                <a:solidFill>
                  <a:schemeClr val="tx1"/>
                </a:solidFill>
                <a:effectLst/>
                <a:latin typeface="+mn-lt"/>
                <a:ea typeface="+mn-ea"/>
                <a:cs typeface="+mn-cs"/>
              </a:rPr>
              <a:t>subview</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47</a:t>
            </a:fld>
            <a:endParaRPr lang="en-US"/>
          </a:p>
        </p:txBody>
      </p:sp>
    </p:spTree>
    <p:extLst>
      <p:ext uri="{BB962C8B-B14F-4D97-AF65-F5344CB8AC3E}">
        <p14:creationId xmlns:p14="http://schemas.microsoft.com/office/powerpoint/2010/main" val="15778402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view can access its parent from the </a:t>
            </a:r>
            <a:r>
              <a:rPr lang="en-US" dirty="0" err="1" smtClean="0"/>
              <a:t>superview</a:t>
            </a:r>
            <a:r>
              <a:rPr lang="en-US" sz="1200" b="0" i="0" kern="1200" dirty="0" smtClean="0">
                <a:solidFill>
                  <a:schemeClr val="tx1"/>
                </a:solidFill>
                <a:effectLst/>
                <a:latin typeface="+mn-lt"/>
                <a:ea typeface="+mn-ea"/>
                <a:cs typeface="+mn-cs"/>
              </a:rPr>
              <a:t> property, as follows:</a:t>
            </a:r>
          </a:p>
          <a:p>
            <a:r>
              <a:rPr lang="en-US" sz="1200" b="0" i="0" kern="1200" dirty="0" smtClean="0">
                <a:solidFill>
                  <a:schemeClr val="tx1"/>
                </a:solidFill>
                <a:effectLst/>
                <a:latin typeface="+mn-lt"/>
                <a:ea typeface="+mn-ea"/>
                <a:cs typeface="+mn-cs"/>
              </a:rPr>
              <a:t>The property returns a single </a:t>
            </a:r>
            <a:r>
              <a:rPr lang="en-US" sz="1200" b="0" i="0" kern="1200" dirty="0" err="1" smtClean="0">
                <a:solidFill>
                  <a:schemeClr val="tx1"/>
                </a:solidFill>
                <a:effectLst/>
                <a:latin typeface="+mn-lt"/>
                <a:ea typeface="+mn-ea"/>
                <a:cs typeface="+mn-cs"/>
              </a:rPr>
              <a:t>UIView</a:t>
            </a:r>
            <a:r>
              <a:rPr lang="en-US" sz="1200" b="0" i="0" kern="1200" dirty="0" smtClean="0">
                <a:solidFill>
                  <a:schemeClr val="tx1"/>
                </a:solidFill>
                <a:effectLst/>
                <a:latin typeface="+mn-lt"/>
                <a:ea typeface="+mn-ea"/>
                <a:cs typeface="+mn-cs"/>
              </a:rPr>
              <a:t> reference or nil if the view is not added to the hierarchy yet.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a similar way, the </a:t>
            </a:r>
            <a:r>
              <a:rPr lang="en-US" sz="1200" b="0" i="0" kern="1200" dirty="0" err="1" smtClean="0">
                <a:solidFill>
                  <a:schemeClr val="tx1"/>
                </a:solidFill>
                <a:effectLst/>
                <a:latin typeface="+mn-lt"/>
                <a:ea typeface="+mn-ea"/>
                <a:cs typeface="+mn-cs"/>
              </a:rPr>
              <a:t>subviews</a:t>
            </a:r>
            <a:r>
              <a:rPr lang="en-US" sz="1200" b="0" i="0" kern="1200" dirty="0" smtClean="0">
                <a:solidFill>
                  <a:schemeClr val="tx1"/>
                </a:solidFill>
                <a:effectLst/>
                <a:latin typeface="+mn-lt"/>
                <a:ea typeface="+mn-ea"/>
                <a:cs typeface="+mn-cs"/>
              </a:rPr>
              <a:t> property returns an array of </a:t>
            </a:r>
            <a:r>
              <a:rPr lang="en-US" sz="1200" b="0" i="0" kern="1200" dirty="0" err="1" smtClean="0">
                <a:solidFill>
                  <a:schemeClr val="tx1"/>
                </a:solidFill>
                <a:effectLst/>
                <a:latin typeface="+mn-lt"/>
                <a:ea typeface="+mn-ea"/>
                <a:cs typeface="+mn-cs"/>
              </a:rPr>
              <a:t>UIView</a:t>
            </a:r>
            <a:r>
              <a:rPr lang="en-US" sz="1200" b="0" i="0" kern="1200" dirty="0" smtClean="0">
                <a:solidFill>
                  <a:schemeClr val="tx1"/>
                </a:solidFill>
                <a:effectLst/>
                <a:latin typeface="+mn-lt"/>
                <a:ea typeface="+mn-ea"/>
                <a:cs typeface="+mn-cs"/>
              </a:rPr>
              <a:t> instances that are the children of the view. Take a look at this code:</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48</a:t>
            </a:fld>
            <a:endParaRPr lang="en-US"/>
          </a:p>
        </p:txBody>
      </p:sp>
    </p:spTree>
    <p:extLst>
      <p:ext uri="{BB962C8B-B14F-4D97-AF65-F5344CB8AC3E}">
        <p14:creationId xmlns:p14="http://schemas.microsoft.com/office/powerpoint/2010/main" val="19751010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UIView</a:t>
            </a:r>
            <a:r>
              <a:rPr lang="en-US" sz="1200" b="0" i="0" kern="1200" dirty="0" smtClean="0">
                <a:solidFill>
                  <a:schemeClr val="tx1"/>
                </a:solidFill>
                <a:effectLst/>
                <a:latin typeface="+mn-lt"/>
                <a:ea typeface="+mn-ea"/>
                <a:cs typeface="+mn-cs"/>
              </a:rPr>
              <a:t> class offers helpful functions to add, move, and delete elements from the hierarchy; you can call these functions directly from the view instances.</a:t>
            </a:r>
          </a:p>
          <a:p>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addSubview</a:t>
            </a:r>
            <a:r>
              <a:rPr lang="en-US" sz="1200" b="0" i="0" kern="1200" dirty="0" smtClean="0">
                <a:solidFill>
                  <a:schemeClr val="tx1"/>
                </a:solidFill>
                <a:effectLst/>
                <a:latin typeface="+mn-lt"/>
                <a:ea typeface="+mn-ea"/>
                <a:cs typeface="+mn-cs"/>
              </a:rPr>
              <a:t>: function pushes a view as the child of the caller, as follows:</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49</a:t>
            </a:fld>
            <a:endParaRPr lang="en-US"/>
          </a:p>
        </p:txBody>
      </p:sp>
    </p:spTree>
    <p:extLst>
      <p:ext uri="{BB962C8B-B14F-4D97-AF65-F5344CB8AC3E}">
        <p14:creationId xmlns:p14="http://schemas.microsoft.com/office/powerpoint/2010/main" val="515161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Icons in the Activity View (also known as Share Popover) used to be designed in outline style, but since iOS 8, Apple has reverted back to solid fill icons on a plain white background.</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5</a:t>
            </a:fld>
            <a:endParaRPr lang="en-US"/>
          </a:p>
        </p:txBody>
      </p:sp>
    </p:spTree>
    <p:extLst>
      <p:ext uri="{BB962C8B-B14F-4D97-AF65-F5344CB8AC3E}">
        <p14:creationId xmlns:p14="http://schemas.microsoft.com/office/powerpoint/2010/main" val="12217983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Views that are added as </a:t>
            </a:r>
            <a:r>
              <a:rPr lang="en-US" sz="1200" b="0" i="0" kern="1200" dirty="0" err="1" smtClean="0">
                <a:solidFill>
                  <a:schemeClr val="tx1"/>
                </a:solidFill>
                <a:effectLst/>
                <a:latin typeface="+mn-lt"/>
                <a:ea typeface="+mn-ea"/>
                <a:cs typeface="+mn-cs"/>
              </a:rPr>
              <a:t>subviews</a:t>
            </a:r>
            <a:r>
              <a:rPr lang="en-US" sz="1200" b="0" i="0" kern="1200" dirty="0" smtClean="0">
                <a:solidFill>
                  <a:schemeClr val="tx1"/>
                </a:solidFill>
                <a:effectLst/>
                <a:latin typeface="+mn-lt"/>
                <a:ea typeface="+mn-ea"/>
                <a:cs typeface="+mn-cs"/>
              </a:rPr>
              <a:t> of the same view are </a:t>
            </a:r>
            <a:r>
              <a:rPr lang="en-US" sz="1200" b="0" i="1" kern="1200" dirty="0" smtClean="0">
                <a:solidFill>
                  <a:schemeClr val="tx1"/>
                </a:solidFill>
                <a:effectLst/>
                <a:latin typeface="+mn-lt"/>
                <a:ea typeface="+mn-ea"/>
                <a:cs typeface="+mn-cs"/>
              </a:rPr>
              <a:t>sibling</a:t>
            </a:r>
            <a:r>
              <a:rPr lang="en-US" sz="1200" b="0" i="0" kern="1200" dirty="0" smtClean="0">
                <a:solidFill>
                  <a:schemeClr val="tx1"/>
                </a:solidFill>
                <a:effectLst/>
                <a:latin typeface="+mn-lt"/>
                <a:ea typeface="+mn-ea"/>
                <a:cs typeface="+mn-cs"/>
              </a:rPr>
              <a:t>. Sibling </a:t>
            </a:r>
            <a:r>
              <a:rPr lang="en-US" sz="1200" b="0" i="0" kern="1200" dirty="0" err="1" smtClean="0">
                <a:solidFill>
                  <a:schemeClr val="tx1"/>
                </a:solidFill>
                <a:effectLst/>
                <a:latin typeface="+mn-lt"/>
                <a:ea typeface="+mn-ea"/>
                <a:cs typeface="+mn-cs"/>
              </a:rPr>
              <a:t>subviews</a:t>
            </a:r>
            <a:r>
              <a:rPr lang="en-US" sz="1200" b="0" i="0" kern="1200" dirty="0" smtClean="0">
                <a:solidFill>
                  <a:schemeClr val="tx1"/>
                </a:solidFill>
                <a:effectLst/>
                <a:latin typeface="+mn-lt"/>
                <a:ea typeface="+mn-ea"/>
                <a:cs typeface="+mn-cs"/>
              </a:rPr>
              <a:t> are assigned to an </a:t>
            </a:r>
            <a:r>
              <a:rPr lang="en-US" sz="1200" b="0" i="1" kern="1200" dirty="0" smtClean="0">
                <a:solidFill>
                  <a:schemeClr val="tx1"/>
                </a:solidFill>
                <a:effectLst/>
                <a:latin typeface="+mn-lt"/>
                <a:ea typeface="+mn-ea"/>
                <a:cs typeface="+mn-cs"/>
              </a:rPr>
              <a:t>index</a:t>
            </a:r>
            <a:r>
              <a:rPr lang="en-US" sz="1200" b="0" i="0" kern="1200" dirty="0" smtClean="0">
                <a:solidFill>
                  <a:schemeClr val="tx1"/>
                </a:solidFill>
                <a:effectLst/>
                <a:latin typeface="+mn-lt"/>
                <a:ea typeface="+mn-ea"/>
                <a:cs typeface="+mn-cs"/>
              </a:rPr>
              <a:t> based on the order of insertion, which in turn corresponds to the drawing order—the highest index is drawn at the front, while the lowest is drawn behind the other sibling views. The </a:t>
            </a:r>
            <a:r>
              <a:rPr lang="en-US" dirty="0" err="1" smtClean="0"/>
              <a:t>addSubview</a:t>
            </a:r>
            <a:r>
              <a:rPr lang="en-US" dirty="0" smtClean="0"/>
              <a:t>:</a:t>
            </a:r>
            <a:r>
              <a:rPr lang="en-US" sz="1200" b="0" i="0" kern="1200" dirty="0" smtClean="0">
                <a:solidFill>
                  <a:schemeClr val="tx1"/>
                </a:solidFill>
                <a:effectLst/>
                <a:latin typeface="+mn-lt"/>
                <a:ea typeface="+mn-ea"/>
                <a:cs typeface="+mn-cs"/>
              </a:rPr>
              <a:t> function assigns the first free index to the view, determining its position, which is in front of all the other views with lower indexes.</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50</a:t>
            </a:fld>
            <a:endParaRPr lang="en-US"/>
          </a:p>
        </p:txBody>
      </p:sp>
    </p:spTree>
    <p:extLst>
      <p:ext uri="{BB962C8B-B14F-4D97-AF65-F5344CB8AC3E}">
        <p14:creationId xmlns:p14="http://schemas.microsoft.com/office/powerpoint/2010/main" val="20905650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This order can be manipulated using functions that specify the desired index in an absolute or relative way:</a:t>
            </a:r>
          </a:p>
          <a:p>
            <a:r>
              <a:rPr lang="en-US" sz="1200" b="0" i="0" kern="1200" dirty="0" smtClean="0">
                <a:solidFill>
                  <a:schemeClr val="tx1"/>
                </a:solidFill>
                <a:effectLst/>
                <a:latin typeface="+mn-lt"/>
                <a:ea typeface="+mn-ea"/>
                <a:cs typeface="+mn-cs"/>
              </a:rPr>
              <a:t>With the </a:t>
            </a:r>
            <a:r>
              <a:rPr lang="en-US" dirty="0" err="1" smtClean="0"/>
              <a:t>insertSubview:atIndex</a:t>
            </a:r>
            <a:r>
              <a:rPr lang="en-US" sz="1200" b="0" i="0" kern="1200" dirty="0" smtClean="0">
                <a:solidFill>
                  <a:schemeClr val="tx1"/>
                </a:solidFill>
                <a:effectLst/>
                <a:latin typeface="+mn-lt"/>
                <a:ea typeface="+mn-ea"/>
                <a:cs typeface="+mn-cs"/>
              </a:rPr>
              <a:t> function, you can specify an index in which to place the view. </a:t>
            </a:r>
          </a:p>
          <a:p>
            <a:r>
              <a:rPr lang="en-US" sz="1200" b="0" i="0" kern="1200" dirty="0" smtClean="0">
                <a:solidFill>
                  <a:schemeClr val="tx1"/>
                </a:solidFill>
                <a:effectLst/>
                <a:latin typeface="+mn-lt"/>
                <a:ea typeface="+mn-ea"/>
                <a:cs typeface="+mn-cs"/>
              </a:rPr>
              <a:t>If the index is not free, the view at this index gets shifted up by one index, consequently shifting all the other sibling views with indexes greater than the requested one.</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51</a:t>
            </a:fld>
            <a:endParaRPr lang="en-US"/>
          </a:p>
        </p:txBody>
      </p:sp>
    </p:spTree>
    <p:extLst>
      <p:ext uri="{BB962C8B-B14F-4D97-AF65-F5344CB8AC3E}">
        <p14:creationId xmlns:p14="http://schemas.microsoft.com/office/powerpoint/2010/main" val="10645347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With the same logic, a view can be placed into the hierarchy using another view as a reference and specifying that the new view should be inserted above (</a:t>
            </a:r>
            <a:r>
              <a:rPr lang="en-US" dirty="0" err="1" smtClean="0"/>
              <a:t>insertSubview:aboveSubview</a:t>
            </a:r>
            <a:r>
              <a:rPr lang="en-US" sz="1200" b="0" i="0" kern="1200" dirty="0" smtClean="0">
                <a:solidFill>
                  <a:schemeClr val="tx1"/>
                </a:solidFill>
                <a:effectLst/>
                <a:latin typeface="+mn-lt"/>
                <a:ea typeface="+mn-ea"/>
                <a:cs typeface="+mn-cs"/>
              </a:rPr>
              <a:t>) or below (</a:t>
            </a:r>
            <a:r>
              <a:rPr lang="en-US" dirty="0" err="1" smtClean="0"/>
              <a:t>insertSubview:belowSubview</a:t>
            </a:r>
            <a:r>
              <a:rPr lang="en-US" sz="1200" b="0" i="0" kern="1200" dirty="0" smtClean="0">
                <a:solidFill>
                  <a:schemeClr val="tx1"/>
                </a:solidFill>
                <a:effectLst/>
                <a:latin typeface="+mn-lt"/>
                <a:ea typeface="+mn-ea"/>
                <a:cs typeface="+mn-cs"/>
              </a:rPr>
              <a:t>) the referenced view, as follows:</a:t>
            </a:r>
          </a:p>
          <a:p>
            <a:endParaRPr lang="en-US" sz="1200" b="0" i="0" kern="1200" dirty="0" smtClean="0">
              <a:solidFill>
                <a:schemeClr val="tx1"/>
              </a:solidFill>
              <a:effectLst/>
              <a:latin typeface="+mn-lt"/>
              <a:ea typeface="+mn-ea"/>
              <a:cs typeface="+mn-cs"/>
            </a:endParaRP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52</a:t>
            </a:fld>
            <a:endParaRPr lang="en-US"/>
          </a:p>
        </p:txBody>
      </p:sp>
    </p:spTree>
    <p:extLst>
      <p:ext uri="{BB962C8B-B14F-4D97-AF65-F5344CB8AC3E}">
        <p14:creationId xmlns:p14="http://schemas.microsoft.com/office/powerpoint/2010/main" val="10397466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Removing a view from the hierarchy is extremely simple. If you have a reference of the view that you want to remove, just call the </a:t>
            </a:r>
            <a:r>
              <a:rPr lang="en-US" sz="1200" b="0" i="0" kern="1200" dirty="0" err="1" smtClean="0">
                <a:solidFill>
                  <a:schemeClr val="tx1"/>
                </a:solidFill>
                <a:effectLst/>
                <a:latin typeface="+mn-lt"/>
                <a:ea typeface="+mn-ea"/>
                <a:cs typeface="+mn-cs"/>
              </a:rPr>
              <a:t>removeFromSuperview</a:t>
            </a:r>
            <a:r>
              <a:rPr lang="en-US" sz="1200" b="0" i="0" kern="1200" dirty="0" smtClean="0">
                <a:solidFill>
                  <a:schemeClr val="tx1"/>
                </a:solidFill>
                <a:effectLst/>
                <a:latin typeface="+mn-lt"/>
                <a:ea typeface="+mn-ea"/>
                <a:cs typeface="+mn-cs"/>
              </a:rPr>
              <a:t> function for this view. Alternatively, if you want to remove all the </a:t>
            </a:r>
            <a:r>
              <a:rPr lang="en-US" sz="1200" b="0" i="0" kern="1200" dirty="0" err="1" smtClean="0">
                <a:solidFill>
                  <a:schemeClr val="tx1"/>
                </a:solidFill>
                <a:effectLst/>
                <a:latin typeface="+mn-lt"/>
                <a:ea typeface="+mn-ea"/>
                <a:cs typeface="+mn-cs"/>
              </a:rPr>
              <a:t>subviews</a:t>
            </a:r>
            <a:r>
              <a:rPr lang="en-US" sz="1200" b="0" i="0" kern="1200" dirty="0" smtClean="0">
                <a:solidFill>
                  <a:schemeClr val="tx1"/>
                </a:solidFill>
                <a:effectLst/>
                <a:latin typeface="+mn-lt"/>
                <a:ea typeface="+mn-ea"/>
                <a:cs typeface="+mn-cs"/>
              </a:rPr>
              <a:t> from the parent view, just loop through the </a:t>
            </a:r>
            <a:r>
              <a:rPr lang="en-US" sz="1200" b="0" i="0" kern="1200" dirty="0" err="1" smtClean="0">
                <a:solidFill>
                  <a:schemeClr val="tx1"/>
                </a:solidFill>
                <a:effectLst/>
                <a:latin typeface="+mn-lt"/>
                <a:ea typeface="+mn-ea"/>
                <a:cs typeface="+mn-cs"/>
              </a:rPr>
              <a:t>subviews</a:t>
            </a:r>
            <a:r>
              <a:rPr lang="en-US" sz="1200" b="0" i="0" kern="1200" dirty="0" smtClean="0">
                <a:solidFill>
                  <a:schemeClr val="tx1"/>
                </a:solidFill>
                <a:effectLst/>
                <a:latin typeface="+mn-lt"/>
                <a:ea typeface="+mn-ea"/>
                <a:cs typeface="+mn-cs"/>
              </a:rPr>
              <a:t> and remove the views one by one. You can use the following code for this: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When you remove a view from the hierarchy, you are removing its </a:t>
            </a:r>
            <a:r>
              <a:rPr lang="en-US" sz="1200" b="0" i="0" kern="1200" dirty="0" err="1" smtClean="0">
                <a:solidFill>
                  <a:schemeClr val="tx1"/>
                </a:solidFill>
                <a:effectLst/>
                <a:latin typeface="+mn-lt"/>
                <a:ea typeface="+mn-ea"/>
                <a:cs typeface="+mn-cs"/>
              </a:rPr>
              <a:t>subviews</a:t>
            </a:r>
            <a:r>
              <a:rPr lang="en-US" sz="1200" b="0" i="0" kern="1200" dirty="0" smtClean="0">
                <a:solidFill>
                  <a:schemeClr val="tx1"/>
                </a:solidFill>
                <a:effectLst/>
                <a:latin typeface="+mn-lt"/>
                <a:ea typeface="+mn-ea"/>
                <a:cs typeface="+mn-cs"/>
              </a:rPr>
              <a:t> as well. If you haven't defined any reference to the views, they are no longer retained in memory; therefore, all chances to get access to the views are lost.</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53</a:t>
            </a:fld>
            <a:endParaRPr lang="en-US"/>
          </a:p>
        </p:txBody>
      </p:sp>
    </p:spTree>
    <p:extLst>
      <p:ext uri="{BB962C8B-B14F-4D97-AF65-F5344CB8AC3E}">
        <p14:creationId xmlns:p14="http://schemas.microsoft.com/office/powerpoint/2010/main" val="17948832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parent view defines its </a:t>
            </a:r>
            <a:r>
              <a:rPr lang="en-US" sz="1200" b="0" i="0" kern="1200" dirty="0" err="1" smtClean="0">
                <a:solidFill>
                  <a:schemeClr val="tx1"/>
                </a:solidFill>
                <a:effectLst/>
                <a:latin typeface="+mn-lt"/>
                <a:ea typeface="+mn-ea"/>
                <a:cs typeface="+mn-cs"/>
              </a:rPr>
              <a:t>subviews</a:t>
            </a:r>
            <a:r>
              <a:rPr lang="en-US" sz="1200" b="0" i="0" kern="1200" dirty="0" smtClean="0">
                <a:solidFill>
                  <a:schemeClr val="tx1"/>
                </a:solidFill>
                <a:effectLst/>
                <a:latin typeface="+mn-lt"/>
                <a:ea typeface="+mn-ea"/>
                <a:cs typeface="+mn-cs"/>
              </a:rPr>
              <a:t>' visibility outside its boundaries through the Boolean property </a:t>
            </a:r>
            <a:r>
              <a:rPr lang="en-US" dirty="0" err="1" smtClean="0"/>
              <a:t>clipToBounds</a:t>
            </a:r>
            <a:r>
              <a:rPr lang="en-US" sz="1200" b="0" i="0" kern="1200" dirty="0" smtClean="0">
                <a:solidFill>
                  <a:schemeClr val="tx1"/>
                </a:solidFill>
                <a:effectLst/>
                <a:latin typeface="+mn-lt"/>
                <a:ea typeface="+mn-ea"/>
                <a:cs typeface="+mn-cs"/>
              </a:rPr>
              <a:t>. If this property is </a:t>
            </a:r>
            <a:r>
              <a:rPr lang="en-US" dirty="0" smtClean="0"/>
              <a:t>true</a:t>
            </a:r>
            <a:r>
              <a:rPr lang="en-US" sz="1200" b="0" i="0" kern="1200" dirty="0" smtClean="0">
                <a:solidFill>
                  <a:schemeClr val="tx1"/>
                </a:solidFill>
                <a:effectLst/>
                <a:latin typeface="+mn-lt"/>
                <a:ea typeface="+mn-ea"/>
                <a:cs typeface="+mn-cs"/>
              </a:rPr>
              <a:t>, the view behaves as a mask for its </a:t>
            </a:r>
            <a:r>
              <a:rPr lang="en-US" sz="1200" b="0" i="0" kern="1200" dirty="0" err="1" smtClean="0">
                <a:solidFill>
                  <a:schemeClr val="tx1"/>
                </a:solidFill>
                <a:effectLst/>
                <a:latin typeface="+mn-lt"/>
                <a:ea typeface="+mn-ea"/>
                <a:cs typeface="+mn-cs"/>
              </a:rPr>
              <a:t>subviews</a:t>
            </a:r>
            <a:r>
              <a:rPr lang="en-US" sz="1200" b="0" i="0" kern="1200" dirty="0" smtClean="0">
                <a:solidFill>
                  <a:schemeClr val="tx1"/>
                </a:solidFill>
                <a:effectLst/>
                <a:latin typeface="+mn-lt"/>
                <a:ea typeface="+mn-ea"/>
                <a:cs typeface="+mn-cs"/>
              </a:rPr>
              <a:t>, preventing them from being drawn outside the boundaries. The following image presents the result of different </a:t>
            </a:r>
            <a:r>
              <a:rPr lang="en-US" dirty="0" err="1" smtClean="0"/>
              <a:t>clipToBounds</a:t>
            </a:r>
            <a:r>
              <a:rPr lang="en-US" sz="1200" b="0" i="0" kern="1200" dirty="0" smtClean="0">
                <a:solidFill>
                  <a:schemeClr val="tx1"/>
                </a:solidFill>
                <a:effectLst/>
                <a:latin typeface="+mn-lt"/>
                <a:ea typeface="+mn-ea"/>
                <a:cs typeface="+mn-cs"/>
              </a:rPr>
              <a:t> values on the same hierarchy:</a:t>
            </a: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54</a:t>
            </a:fld>
            <a:endParaRPr lang="en-US"/>
          </a:p>
        </p:txBody>
      </p:sp>
    </p:spTree>
    <p:extLst>
      <p:ext uri="{BB962C8B-B14F-4D97-AF65-F5344CB8AC3E}">
        <p14:creationId xmlns:p14="http://schemas.microsoft.com/office/powerpoint/2010/main" val="12746217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Changes on the hierarchy can be intercepted and managed through callbacks called on the parent and child views.</a:t>
            </a:r>
          </a:p>
          <a:p>
            <a:r>
              <a:rPr lang="en-US" sz="1200" b="0" i="0" kern="1200" dirty="0" smtClean="0">
                <a:solidFill>
                  <a:schemeClr val="tx1"/>
                </a:solidFill>
                <a:effectLst/>
                <a:latin typeface="+mn-lt"/>
                <a:ea typeface="+mn-ea"/>
                <a:cs typeface="+mn-cs"/>
              </a:rPr>
              <a:t>When a view is attached to a </a:t>
            </a:r>
            <a:r>
              <a:rPr lang="en-US" sz="1200" b="0" i="0" kern="1200" dirty="0" err="1" smtClean="0">
                <a:solidFill>
                  <a:schemeClr val="tx1"/>
                </a:solidFill>
                <a:effectLst/>
                <a:latin typeface="+mn-lt"/>
                <a:ea typeface="+mn-ea"/>
                <a:cs typeface="+mn-cs"/>
              </a:rPr>
              <a:t>superview</a:t>
            </a:r>
            <a:r>
              <a:rPr lang="en-US" sz="1200" b="0" i="0" kern="1200" dirty="0" smtClean="0">
                <a:solidFill>
                  <a:schemeClr val="tx1"/>
                </a:solidFill>
                <a:effectLst/>
                <a:latin typeface="+mn-lt"/>
                <a:ea typeface="+mn-ea"/>
                <a:cs typeface="+mn-cs"/>
              </a:rPr>
              <a:t>, the </a:t>
            </a:r>
            <a:r>
              <a:rPr lang="en-US" sz="1200" b="0" i="0" kern="1200" dirty="0" err="1" smtClean="0">
                <a:solidFill>
                  <a:schemeClr val="tx1"/>
                </a:solidFill>
                <a:effectLst/>
                <a:latin typeface="+mn-lt"/>
                <a:ea typeface="+mn-ea"/>
                <a:cs typeface="+mn-cs"/>
              </a:rPr>
              <a:t>didMoveToSuperview</a:t>
            </a:r>
            <a:r>
              <a:rPr lang="en-US" sz="1200" b="0" i="0" kern="1200" dirty="0" smtClean="0">
                <a:solidFill>
                  <a:schemeClr val="tx1"/>
                </a:solidFill>
                <a:effectLst/>
                <a:latin typeface="+mn-lt"/>
                <a:ea typeface="+mn-ea"/>
                <a:cs typeface="+mn-cs"/>
              </a:rPr>
              <a:t> function is called. If we want to perform a task after this event is triggered, we have to override this function with a </a:t>
            </a:r>
            <a:r>
              <a:rPr lang="en-US" sz="1200" b="0" i="0" kern="1200" dirty="0" err="1" smtClean="0">
                <a:solidFill>
                  <a:schemeClr val="tx1"/>
                </a:solidFill>
                <a:effectLst/>
                <a:latin typeface="+mn-lt"/>
                <a:ea typeface="+mn-ea"/>
                <a:cs typeface="+mn-cs"/>
              </a:rPr>
              <a:t>UIView</a:t>
            </a:r>
            <a:r>
              <a:rPr lang="en-US" sz="1200" b="0" i="0" kern="1200" dirty="0" smtClean="0">
                <a:solidFill>
                  <a:schemeClr val="tx1"/>
                </a:solidFill>
                <a:effectLst/>
                <a:latin typeface="+mn-lt"/>
                <a:ea typeface="+mn-ea"/>
                <a:cs typeface="+mn-cs"/>
              </a:rPr>
              <a:t> subclass by executing the following code:</a:t>
            </a: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55</a:t>
            </a:fld>
            <a:endParaRPr lang="en-US"/>
          </a:p>
        </p:txBody>
      </p:sp>
    </p:spTree>
    <p:extLst>
      <p:ext uri="{BB962C8B-B14F-4D97-AF65-F5344CB8AC3E}">
        <p14:creationId xmlns:p14="http://schemas.microsoft.com/office/powerpoint/2010/main" val="18594033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the same way, the event can be intercepted by the </a:t>
            </a:r>
            <a:r>
              <a:rPr lang="en-US" sz="1200" b="0" i="0" kern="1200" dirty="0" err="1" smtClean="0">
                <a:solidFill>
                  <a:schemeClr val="tx1"/>
                </a:solidFill>
                <a:effectLst/>
                <a:latin typeface="+mn-lt"/>
                <a:ea typeface="+mn-ea"/>
                <a:cs typeface="+mn-cs"/>
              </a:rPr>
              <a:t>superview</a:t>
            </a:r>
            <a:r>
              <a:rPr lang="en-US" sz="1200" b="0" i="0" kern="1200" dirty="0" smtClean="0">
                <a:solidFill>
                  <a:schemeClr val="tx1"/>
                </a:solidFill>
                <a:effectLst/>
                <a:latin typeface="+mn-lt"/>
                <a:ea typeface="+mn-ea"/>
                <a:cs typeface="+mn-cs"/>
              </a:rPr>
              <a:t> overriding the </a:t>
            </a:r>
            <a:r>
              <a:rPr lang="en-US" dirty="0" err="1" smtClean="0"/>
              <a:t>didAddSubview:subview</a:t>
            </a:r>
            <a:r>
              <a:rPr lang="en-US" sz="1200" b="0" i="0" kern="1200" dirty="0" smtClean="0">
                <a:solidFill>
                  <a:schemeClr val="tx1"/>
                </a:solidFill>
                <a:effectLst/>
                <a:latin typeface="+mn-lt"/>
                <a:ea typeface="+mn-ea"/>
                <a:cs typeface="+mn-cs"/>
              </a:rPr>
              <a:t> function, as follows:</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56</a:t>
            </a:fld>
            <a:endParaRPr lang="en-US"/>
          </a:p>
        </p:txBody>
      </p:sp>
    </p:spTree>
    <p:extLst>
      <p:ext uri="{BB962C8B-B14F-4D97-AF65-F5344CB8AC3E}">
        <p14:creationId xmlns:p14="http://schemas.microsoft.com/office/powerpoint/2010/main" val="2591574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view will be added to a hierarchy that has a window as root. At this point, the </a:t>
            </a:r>
            <a:r>
              <a:rPr lang="en-US" sz="1200" b="0" i="0" kern="1200" dirty="0" err="1" smtClean="0">
                <a:solidFill>
                  <a:schemeClr val="tx1"/>
                </a:solidFill>
                <a:effectLst/>
                <a:latin typeface="+mn-lt"/>
                <a:ea typeface="+mn-ea"/>
                <a:cs typeface="+mn-cs"/>
              </a:rPr>
              <a:t>didMoveToWindow</a:t>
            </a:r>
            <a:r>
              <a:rPr lang="en-US" sz="1200" b="0" i="0" kern="1200" dirty="0" smtClean="0">
                <a:solidFill>
                  <a:schemeClr val="tx1"/>
                </a:solidFill>
                <a:effectLst/>
                <a:latin typeface="+mn-lt"/>
                <a:ea typeface="+mn-ea"/>
                <a:cs typeface="+mn-cs"/>
              </a:rPr>
              <a:t> event is called. After the event is triggered, the window property of the view instance becomes a reference to the root window; this turns out to be a handy way to check whether a view has reached the screen.</a:t>
            </a:r>
          </a:p>
          <a:p>
            <a:r>
              <a:rPr lang="en-US" dirty="0" smtClean="0"/>
              <a:t/>
            </a:r>
            <a:br>
              <a:rPr lang="en-US" dirty="0" smtClean="0"/>
            </a:br>
            <a:r>
              <a:rPr lang="en-US" sz="1200" b="0" i="0" kern="1200" dirty="0" smtClean="0">
                <a:solidFill>
                  <a:schemeClr val="tx1"/>
                </a:solidFill>
                <a:effectLst/>
                <a:latin typeface="+mn-lt"/>
                <a:ea typeface="+mn-ea"/>
                <a:cs typeface="+mn-cs"/>
              </a:rPr>
              <a:t>Remember that the only way to show a view on screen is through a window; so, if the </a:t>
            </a:r>
            <a:r>
              <a:rPr lang="en-US" dirty="0" smtClean="0"/>
              <a:t>window</a:t>
            </a:r>
            <a:r>
              <a:rPr lang="en-US" sz="1200" b="0" i="0" kern="1200" dirty="0" smtClean="0">
                <a:solidFill>
                  <a:schemeClr val="tx1"/>
                </a:solidFill>
                <a:effectLst/>
                <a:latin typeface="+mn-lt"/>
                <a:ea typeface="+mn-ea"/>
                <a:cs typeface="+mn-cs"/>
              </a:rPr>
              <a:t> property is </a:t>
            </a:r>
            <a:r>
              <a:rPr lang="en-US" dirty="0" smtClean="0"/>
              <a:t>nil</a:t>
            </a:r>
            <a:r>
              <a:rPr lang="en-US" sz="1200" b="0" i="0" kern="1200" dirty="0" smtClean="0">
                <a:solidFill>
                  <a:schemeClr val="tx1"/>
                </a:solidFill>
                <a:effectLst/>
                <a:latin typeface="+mn-lt"/>
                <a:ea typeface="+mn-ea"/>
                <a:cs typeface="+mn-cs"/>
              </a:rPr>
              <a:t>, you can be sure that the view is not added to a window hierarchy yet and that, for this reason, it won't be visible. Take a look at this code:</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57</a:t>
            </a:fld>
            <a:endParaRPr lang="en-US"/>
          </a:p>
        </p:txBody>
      </p:sp>
    </p:spTree>
    <p:extLst>
      <p:ext uri="{BB962C8B-B14F-4D97-AF65-F5344CB8AC3E}">
        <p14:creationId xmlns:p14="http://schemas.microsoft.com/office/powerpoint/2010/main" val="9327067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When views are complex, the hierarchy is hardly straightforward. </a:t>
            </a:r>
            <a:r>
              <a:rPr lang="en-US" sz="1200" b="0" i="0" kern="1200" dirty="0" err="1" smtClean="0">
                <a:solidFill>
                  <a:schemeClr val="tx1"/>
                </a:solidFill>
                <a:effectLst/>
                <a:latin typeface="+mn-lt"/>
                <a:ea typeface="+mn-ea"/>
                <a:cs typeface="+mn-cs"/>
              </a:rPr>
              <a:t>Xcode</a:t>
            </a:r>
            <a:r>
              <a:rPr lang="en-US" sz="1200" b="0" i="0" kern="1200" dirty="0" smtClean="0">
                <a:solidFill>
                  <a:schemeClr val="tx1"/>
                </a:solidFill>
                <a:effectLst/>
                <a:latin typeface="+mn-lt"/>
                <a:ea typeface="+mn-ea"/>
                <a:cs typeface="+mn-cs"/>
              </a:rPr>
              <a:t> helps you, though, with an interesting debug instrument. When your application is running, select </a:t>
            </a:r>
            <a:r>
              <a:rPr lang="en-US" dirty="0" smtClean="0"/>
              <a:t>Debug -&gt; View Debugging -&gt; Capture View Hierarchy</a:t>
            </a:r>
            <a:r>
              <a:rPr lang="en-US" sz="1200" b="0" i="0" kern="1200" dirty="0" smtClean="0">
                <a:solidFill>
                  <a:schemeClr val="tx1"/>
                </a:solidFill>
                <a:effectLst/>
                <a:latin typeface="+mn-lt"/>
                <a:ea typeface="+mn-ea"/>
                <a:cs typeface="+mn-cs"/>
              </a:rPr>
              <a:t> from the </a:t>
            </a:r>
            <a:r>
              <a:rPr lang="en-US" sz="1200" b="0" i="0" kern="1200" dirty="0" err="1" smtClean="0">
                <a:solidFill>
                  <a:schemeClr val="tx1"/>
                </a:solidFill>
                <a:effectLst/>
                <a:latin typeface="+mn-lt"/>
                <a:ea typeface="+mn-ea"/>
                <a:cs typeface="+mn-cs"/>
              </a:rPr>
              <a:t>Xcode</a:t>
            </a:r>
            <a:r>
              <a:rPr lang="en-US" sz="1200" b="0" i="0" kern="1200" dirty="0" smtClean="0">
                <a:solidFill>
                  <a:schemeClr val="tx1"/>
                </a:solidFill>
                <a:effectLst/>
                <a:latin typeface="+mn-lt"/>
                <a:ea typeface="+mn-ea"/>
                <a:cs typeface="+mn-cs"/>
              </a:rPr>
              <a:t> menu, and you'll see an interactive 3D representation of the current view hierarchy showing the depth and the position of all the views contained:</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58</a:t>
            </a:fld>
            <a:endParaRPr lang="en-US"/>
          </a:p>
        </p:txBody>
      </p:sp>
    </p:spTree>
    <p:extLst>
      <p:ext uri="{BB962C8B-B14F-4D97-AF65-F5344CB8AC3E}">
        <p14:creationId xmlns:p14="http://schemas.microsoft.com/office/powerpoint/2010/main" val="3147879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When views are complex, the hierarchy is hardly straightforward. </a:t>
            </a:r>
            <a:r>
              <a:rPr lang="en-US" sz="1200" b="0" i="0" kern="1200" dirty="0" err="1" smtClean="0">
                <a:solidFill>
                  <a:schemeClr val="tx1"/>
                </a:solidFill>
                <a:effectLst/>
                <a:latin typeface="+mn-lt"/>
                <a:ea typeface="+mn-ea"/>
                <a:cs typeface="+mn-cs"/>
              </a:rPr>
              <a:t>Xcode</a:t>
            </a:r>
            <a:r>
              <a:rPr lang="en-US" sz="1200" b="0" i="0" kern="1200" dirty="0" smtClean="0">
                <a:solidFill>
                  <a:schemeClr val="tx1"/>
                </a:solidFill>
                <a:effectLst/>
                <a:latin typeface="+mn-lt"/>
                <a:ea typeface="+mn-ea"/>
                <a:cs typeface="+mn-cs"/>
              </a:rPr>
              <a:t> helps you, though, with an interesting debug instrument. When your application is running, select </a:t>
            </a:r>
            <a:r>
              <a:rPr lang="en-US" dirty="0" smtClean="0"/>
              <a:t>Debug -&gt; View Debugging -&gt; Capture View Hierarchy</a:t>
            </a:r>
            <a:r>
              <a:rPr lang="en-US" sz="1200" b="0" i="0" kern="1200" dirty="0" smtClean="0">
                <a:solidFill>
                  <a:schemeClr val="tx1"/>
                </a:solidFill>
                <a:effectLst/>
                <a:latin typeface="+mn-lt"/>
                <a:ea typeface="+mn-ea"/>
                <a:cs typeface="+mn-cs"/>
              </a:rPr>
              <a:t> from the </a:t>
            </a:r>
            <a:r>
              <a:rPr lang="en-US" sz="1200" b="0" i="0" kern="1200" dirty="0" err="1" smtClean="0">
                <a:solidFill>
                  <a:schemeClr val="tx1"/>
                </a:solidFill>
                <a:effectLst/>
                <a:latin typeface="+mn-lt"/>
                <a:ea typeface="+mn-ea"/>
                <a:cs typeface="+mn-cs"/>
              </a:rPr>
              <a:t>Xcode</a:t>
            </a:r>
            <a:r>
              <a:rPr lang="en-US" sz="1200" b="0" i="0" kern="1200" smtClean="0">
                <a:solidFill>
                  <a:schemeClr val="tx1"/>
                </a:solidFill>
                <a:effectLst/>
                <a:latin typeface="+mn-lt"/>
                <a:ea typeface="+mn-ea"/>
                <a:cs typeface="+mn-cs"/>
              </a:rPr>
              <a:t> menu, and you'll see an interactive 3D representation of the current view hierarchy showing the depth and the position of all the views contained:</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59</a:t>
            </a:fld>
            <a:endParaRPr lang="en-US"/>
          </a:p>
        </p:txBody>
      </p:sp>
    </p:spTree>
    <p:extLst>
      <p:ext uri="{BB962C8B-B14F-4D97-AF65-F5344CB8AC3E}">
        <p14:creationId xmlns:p14="http://schemas.microsoft.com/office/powerpoint/2010/main" val="891012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smtClean="0">
                <a:solidFill>
                  <a:schemeClr val="tx1"/>
                </a:solidFill>
                <a:effectLst/>
                <a:latin typeface="+mn-lt"/>
                <a:ea typeface="+mn-ea"/>
                <a:cs typeface="+mn-cs"/>
              </a:rPr>
              <a:t>Icons in the Activity View (also known as Share Popover) used to be designed in outline style, but since iOS 8, Apple has reverted back to solid fill icons on a plain white background.</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6</a:t>
            </a:fld>
            <a:endParaRPr lang="en-US"/>
          </a:p>
        </p:txBody>
      </p:sp>
    </p:spTree>
    <p:extLst>
      <p:ext uri="{BB962C8B-B14F-4D97-AF65-F5344CB8AC3E}">
        <p14:creationId xmlns:p14="http://schemas.microsoft.com/office/powerpoint/2010/main" val="18724444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UIViewController</a:t>
            </a:r>
            <a:r>
              <a:rPr lang="en-US" sz="1200" b="0" i="0" kern="1200" dirty="0" smtClean="0">
                <a:solidFill>
                  <a:schemeClr val="tx1"/>
                </a:solidFill>
                <a:effectLst/>
                <a:latin typeface="+mn-lt"/>
                <a:ea typeface="+mn-ea"/>
                <a:cs typeface="+mn-cs"/>
              </a:rPr>
              <a:t> property view is the root view of the hierarchy that defines the view controller's contents. As we already saw, a view controller is associated with the window's </a:t>
            </a:r>
            <a:r>
              <a:rPr lang="en-US" sz="1200" b="0" i="0" kern="1200" dirty="0" err="1" smtClean="0">
                <a:solidFill>
                  <a:schemeClr val="tx1"/>
                </a:solidFill>
                <a:effectLst/>
                <a:latin typeface="+mn-lt"/>
                <a:ea typeface="+mn-ea"/>
                <a:cs typeface="+mn-cs"/>
              </a:rPr>
              <a:t>rootViewController</a:t>
            </a:r>
            <a:r>
              <a:rPr lang="en-US" sz="1200" b="0" i="0" kern="1200" dirty="0" smtClean="0">
                <a:solidFill>
                  <a:schemeClr val="tx1"/>
                </a:solidFill>
                <a:effectLst/>
                <a:latin typeface="+mn-lt"/>
                <a:ea typeface="+mn-ea"/>
                <a:cs typeface="+mn-cs"/>
              </a:rPr>
              <a:t> property, and a connection is established between the window property of the view controller view and the window.</a:t>
            </a:r>
          </a:p>
          <a:p>
            <a:r>
              <a:rPr lang="en-US" sz="1200" b="0" i="0" kern="1200" dirty="0" smtClean="0">
                <a:solidFill>
                  <a:schemeClr val="tx1"/>
                </a:solidFill>
                <a:effectLst/>
                <a:latin typeface="+mn-lt"/>
                <a:ea typeface="+mn-ea"/>
                <a:cs typeface="+mn-cs"/>
              </a:rPr>
              <a:t>During its life cycle, a view controller deals with important events related to its view. Depending on your needs, you might find these events useful for the UI definition.</a:t>
            </a:r>
          </a:p>
          <a:p>
            <a:r>
              <a:rPr lang="en-US" sz="1200" b="0" i="0" kern="1200" dirty="0" smtClean="0">
                <a:solidFill>
                  <a:schemeClr val="tx1"/>
                </a:solidFill>
                <a:effectLst/>
                <a:latin typeface="+mn-lt"/>
                <a:ea typeface="+mn-ea"/>
                <a:cs typeface="+mn-cs"/>
              </a:rPr>
              <a:t>Here is a quick but complete description of the functions called in relation to these events: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60</a:t>
            </a:fld>
            <a:endParaRPr lang="en-US"/>
          </a:p>
        </p:txBody>
      </p:sp>
    </p:spTree>
    <p:extLst>
      <p:ext uri="{BB962C8B-B14F-4D97-AF65-F5344CB8AC3E}">
        <p14:creationId xmlns:p14="http://schemas.microsoft.com/office/powerpoint/2010/main" val="8959915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61</a:t>
            </a:fld>
            <a:endParaRPr lang="en-US"/>
          </a:p>
        </p:txBody>
      </p:sp>
    </p:spTree>
    <p:extLst>
      <p:ext uri="{BB962C8B-B14F-4D97-AF65-F5344CB8AC3E}">
        <p14:creationId xmlns:p14="http://schemas.microsoft.com/office/powerpoint/2010/main" val="392155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Buttons let a user initiate behavior with a tap. You communicate a button’s function through a textual label or with an image. Your app changes button appearance based upon user touch interactions, using highlighting, changes in the label or image, color, and state to indicate the button action dynamically.</a:t>
            </a:r>
          </a:p>
          <a:p>
            <a:pPr fontAlgn="base"/>
            <a:r>
              <a:rPr lang="en-US" sz="1200" b="1" i="0" kern="1200" dirty="0" smtClean="0">
                <a:solidFill>
                  <a:schemeClr val="tx1"/>
                </a:solidFill>
                <a:effectLst/>
                <a:latin typeface="+mn-lt"/>
                <a:ea typeface="+mn-ea"/>
                <a:cs typeface="+mn-cs"/>
              </a:rPr>
              <a:t>Purpose.</a:t>
            </a:r>
            <a:r>
              <a:rPr lang="en-US" sz="1200" b="0" i="0" kern="1200" dirty="0" smtClean="0">
                <a:solidFill>
                  <a:schemeClr val="tx1"/>
                </a:solidFill>
                <a:effectLst/>
                <a:latin typeface="+mn-lt"/>
                <a:ea typeface="+mn-ea"/>
                <a:cs typeface="+mn-cs"/>
              </a:rPr>
              <a:t> Buttons allow users to:</a:t>
            </a:r>
          </a:p>
          <a:p>
            <a:pPr fontAlgn="base"/>
            <a:r>
              <a:rPr lang="en-US" sz="1200" b="0" i="0" kern="1200" dirty="0" smtClean="0">
                <a:solidFill>
                  <a:schemeClr val="tx1"/>
                </a:solidFill>
                <a:effectLst/>
                <a:latin typeface="+mn-lt"/>
                <a:ea typeface="+mn-ea"/>
                <a:cs typeface="+mn-cs"/>
              </a:rPr>
              <a:t>Initiate behavior with a tap</a:t>
            </a:r>
          </a:p>
          <a:p>
            <a:pPr fontAlgn="base"/>
            <a:r>
              <a:rPr lang="en-US" sz="1200" b="0" i="0" kern="1200" dirty="0" smtClean="0">
                <a:solidFill>
                  <a:schemeClr val="tx1"/>
                </a:solidFill>
                <a:effectLst/>
                <a:latin typeface="+mn-lt"/>
                <a:ea typeface="+mn-ea"/>
                <a:cs typeface="+mn-cs"/>
              </a:rPr>
              <a:t>Initiate an action in the app with a single simple gesture</a:t>
            </a: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7</a:t>
            </a:fld>
            <a:endParaRPr lang="en-US"/>
          </a:p>
        </p:txBody>
      </p:sp>
    </p:spTree>
    <p:extLst>
      <p:ext uri="{BB962C8B-B14F-4D97-AF65-F5344CB8AC3E}">
        <p14:creationId xmlns:p14="http://schemas.microsoft.com/office/powerpoint/2010/main" val="1724825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date picker is a control used for selecting a specific date, time, or both. It also provides an interface for a countdown timer, although it does not implement the functionality. Date pickers provide a straightforward interface for managing date and time selection, allowing users to specify a particular date quickly and efficiently.</a:t>
            </a:r>
          </a:p>
          <a:p>
            <a:pPr fontAlgn="base"/>
            <a:r>
              <a:rPr lang="en-US" sz="1200" b="1" i="0" kern="1200" dirty="0" smtClean="0">
                <a:solidFill>
                  <a:schemeClr val="tx1"/>
                </a:solidFill>
                <a:effectLst/>
                <a:latin typeface="+mn-lt"/>
                <a:ea typeface="+mn-ea"/>
                <a:cs typeface="+mn-cs"/>
              </a:rPr>
              <a:t>Purpose.</a:t>
            </a:r>
            <a:r>
              <a:rPr lang="en-US" sz="1200" b="0" i="0" kern="1200" dirty="0" smtClean="0">
                <a:solidFill>
                  <a:schemeClr val="tx1"/>
                </a:solidFill>
                <a:effectLst/>
                <a:latin typeface="+mn-lt"/>
                <a:ea typeface="+mn-ea"/>
                <a:cs typeface="+mn-cs"/>
              </a:rPr>
              <a:t> Date pickers allow users to:</a:t>
            </a:r>
          </a:p>
          <a:p>
            <a:pPr fontAlgn="base"/>
            <a:r>
              <a:rPr lang="en-US" sz="1200" b="0" i="0" kern="1200" dirty="0" smtClean="0">
                <a:solidFill>
                  <a:schemeClr val="tx1"/>
                </a:solidFill>
                <a:effectLst/>
                <a:latin typeface="+mn-lt"/>
                <a:ea typeface="+mn-ea"/>
                <a:cs typeface="+mn-cs"/>
              </a:rPr>
              <a:t>Specify a particular date and/or time</a:t>
            </a:r>
          </a:p>
          <a:p>
            <a:pPr fontAlgn="base"/>
            <a:r>
              <a:rPr lang="en-US" sz="1200" b="0" i="0" kern="1200" dirty="0" smtClean="0">
                <a:solidFill>
                  <a:schemeClr val="tx1"/>
                </a:solidFill>
                <a:effectLst/>
                <a:latin typeface="+mn-lt"/>
                <a:ea typeface="+mn-ea"/>
                <a:cs typeface="+mn-cs"/>
              </a:rPr>
              <a:t>Use a countdown timer interface</a:t>
            </a: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8</a:t>
            </a:fld>
            <a:endParaRPr lang="en-US"/>
          </a:p>
        </p:txBody>
      </p:sp>
    </p:spTree>
    <p:extLst>
      <p:ext uri="{BB962C8B-B14F-4D97-AF65-F5344CB8AC3E}">
        <p14:creationId xmlns:p14="http://schemas.microsoft.com/office/powerpoint/2010/main" val="3560383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A page control displays a horizontal series of dots, each of which represents a page or screen in an app. Although a page control doesn’t manage the display of content pages, you can write code that lets users navigate between pages by tapping the control. You can see examples of page controls in Weather—when you set more than one location—and in the summary, chart, and news view in Stocks (in portrait orientation). Typically, a page control is used with another view—such as a scroll view—that manages the pages and handles scrolling, panning, and zooming of the content. In this scenario, the scroll view usually uses paging mode to display the content, which is divided into separate views or into separate areas of one view.</a:t>
            </a:r>
          </a:p>
          <a:p>
            <a:pPr fontAlgn="base"/>
            <a:r>
              <a:rPr lang="en-US" sz="1200" b="1" i="0" kern="1200" dirty="0" smtClean="0">
                <a:solidFill>
                  <a:schemeClr val="tx1"/>
                </a:solidFill>
                <a:effectLst/>
                <a:latin typeface="+mn-lt"/>
                <a:ea typeface="+mn-ea"/>
                <a:cs typeface="+mn-cs"/>
              </a:rPr>
              <a:t>Purpose.</a:t>
            </a:r>
            <a:r>
              <a:rPr lang="en-US" sz="1200" b="0" i="0" kern="1200" dirty="0" smtClean="0">
                <a:solidFill>
                  <a:schemeClr val="tx1"/>
                </a:solidFill>
                <a:effectLst/>
                <a:latin typeface="+mn-lt"/>
                <a:ea typeface="+mn-ea"/>
                <a:cs typeface="+mn-cs"/>
              </a:rPr>
              <a:t> Page controls allow users to:</a:t>
            </a:r>
          </a:p>
          <a:p>
            <a:pPr fontAlgn="base"/>
            <a:r>
              <a:rPr lang="en-US" sz="1200" b="0" i="0" kern="1200" dirty="0" smtClean="0">
                <a:solidFill>
                  <a:schemeClr val="tx1"/>
                </a:solidFill>
                <a:effectLst/>
                <a:latin typeface="+mn-lt"/>
                <a:ea typeface="+mn-ea"/>
                <a:cs typeface="+mn-cs"/>
              </a:rPr>
              <a:t>Have a visual indication of which page is currently displayed</a:t>
            </a:r>
          </a:p>
          <a:p>
            <a:pPr fontAlgn="base"/>
            <a:r>
              <a:rPr lang="en-US" sz="1200" b="0" i="0" kern="1200" dirty="0" smtClean="0">
                <a:solidFill>
                  <a:schemeClr val="tx1"/>
                </a:solidFill>
                <a:effectLst/>
                <a:latin typeface="+mn-lt"/>
                <a:ea typeface="+mn-ea"/>
                <a:cs typeface="+mn-cs"/>
              </a:rPr>
              <a:t>Navigate between pages in an app</a:t>
            </a: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9</a:t>
            </a:fld>
            <a:endParaRPr lang="en-US"/>
          </a:p>
        </p:txBody>
      </p:sp>
    </p:spTree>
    <p:extLst>
      <p:ext uri="{BB962C8B-B14F-4D97-AF65-F5344CB8AC3E}">
        <p14:creationId xmlns:p14="http://schemas.microsoft.com/office/powerpoint/2010/main" val="86693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 name="Group 4"/>
          <p:cNvGrpSpPr/>
          <p:nvPr userDrawn="1"/>
        </p:nvGrpSpPr>
        <p:grpSpPr bwMode="hidden">
          <a:xfrm>
            <a:off x="-1" y="0"/>
            <a:ext cx="12192002" cy="6858000"/>
            <a:chOff x="-1" y="0"/>
            <a:chExt cx="12192002" cy="6858000"/>
          </a:xfrm>
        </p:grpSpPr>
        <p:cxnSp>
          <p:nvCxnSpPr>
            <p:cNvPr id="6" name="Straight Connecto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bwMode="hidden">
            <a:xfrm>
              <a:off x="-1" y="0"/>
              <a:ext cx="12192001" cy="6858000"/>
              <a:chOff x="-1" y="0"/>
              <a:chExt cx="12192001" cy="6858000"/>
            </a:xfrm>
          </p:grpSpPr>
          <p:cxnSp>
            <p:nvCxnSpPr>
              <p:cNvPr id="41" name="Straight Connecto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bwMode="hidden">
              <a:xfrm>
                <a:off x="6327885" y="0"/>
                <a:ext cx="5864115" cy="5898673"/>
                <a:chOff x="6327885" y="0"/>
                <a:chExt cx="5864115" cy="5898673"/>
              </a:xfrm>
            </p:grpSpPr>
            <p:cxnSp>
              <p:nvCxnSpPr>
                <p:cNvPr id="52" name="Straight Connecto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bwMode="hidden">
            <a:xfrm flipH="1">
              <a:off x="0" y="0"/>
              <a:ext cx="12192001" cy="6858000"/>
              <a:chOff x="-1" y="0"/>
              <a:chExt cx="12192001" cy="6858000"/>
            </a:xfrm>
          </p:grpSpPr>
          <p:cxnSp>
            <p:nvCxnSpPr>
              <p:cNvPr id="25" name="Straight Connecto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bwMode="hidden">
              <a:xfrm>
                <a:off x="6327885" y="0"/>
                <a:ext cx="5864115" cy="5898673"/>
                <a:chOff x="6327885" y="0"/>
                <a:chExt cx="5864115" cy="5898673"/>
              </a:xfrm>
            </p:grpSpPr>
            <p:cxnSp>
              <p:nvCxnSpPr>
                <p:cNvPr id="36" name="Straight Connecto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4A29A4-78C8-47AB-BA06-22CB45938951}" type="datetime1">
              <a:rPr lang="en-US" smtClean="0"/>
              <a:t>3/21/17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1ED4ACF-2D82-46F2-A8E9-23963AA34E86}" type="datetime1">
              <a:rPr lang="en-US" smtClean="0"/>
              <a:t>3/21/17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374B5B-21A0-4192-BF4C-38187F1A68D8}" type="datetime1">
              <a:rPr lang="en-US" smtClean="0"/>
              <a:t>3/21/17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3B5CF7C-B333-48E1-A4A6-83A3C8B73AC0}" type="datetime1">
              <a:rPr lang="en-US" smtClean="0"/>
              <a:t>3/21/17</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E320762-5CBF-4210-AB54-376B091119F8}" type="datetime1">
              <a:rPr lang="en-US" smtClean="0"/>
              <a:t>3/21/17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F0DB371-BF5F-4058-A212-1A908E4D2674}" type="datetime1">
              <a:rPr lang="en-US" smtClean="0"/>
              <a:t>3/21/17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161" name="Group 160"/>
          <p:cNvGrpSpPr/>
          <p:nvPr userDrawn="1"/>
        </p:nvGrpSpPr>
        <p:grpSpPr bwMode="hidden">
          <a:xfrm>
            <a:off x="-1" y="0"/>
            <a:ext cx="12192002" cy="6858000"/>
            <a:chOff x="-1" y="0"/>
            <a:chExt cx="12192002" cy="6858000"/>
          </a:xfrm>
        </p:grpSpPr>
        <p:cxnSp>
          <p:nvCxnSpPr>
            <p:cNvPr id="162" name="Straight Connecto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oup 177"/>
            <p:cNvGrpSpPr/>
            <p:nvPr userDrawn="1"/>
          </p:nvGrpSpPr>
          <p:grpSpPr bwMode="hidden">
            <a:xfrm>
              <a:off x="-1" y="0"/>
              <a:ext cx="12192001" cy="6858000"/>
              <a:chOff x="-1" y="0"/>
              <a:chExt cx="12192001" cy="6858000"/>
            </a:xfrm>
          </p:grpSpPr>
          <p:cxnSp>
            <p:nvCxnSpPr>
              <p:cNvPr id="196" name="Straight Connecto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oup 200"/>
              <p:cNvGrpSpPr/>
              <p:nvPr/>
            </p:nvGrpSpPr>
            <p:grpSpPr bwMode="hidden">
              <a:xfrm>
                <a:off x="6327885" y="0"/>
                <a:ext cx="5864115" cy="5898673"/>
                <a:chOff x="6327885" y="0"/>
                <a:chExt cx="5864115" cy="5898673"/>
              </a:xfrm>
            </p:grpSpPr>
            <p:cxnSp>
              <p:nvCxnSpPr>
                <p:cNvPr id="207" name="Straight Connecto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Straight Connecto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bwMode="hidden">
            <a:xfrm flipH="1">
              <a:off x="0" y="0"/>
              <a:ext cx="12192001" cy="6858000"/>
              <a:chOff x="-1" y="0"/>
              <a:chExt cx="12192001" cy="6858000"/>
            </a:xfrm>
          </p:grpSpPr>
          <p:cxnSp>
            <p:nvCxnSpPr>
              <p:cNvPr id="180" name="Straight Connecto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bwMode="hidden">
              <a:xfrm>
                <a:off x="6327885" y="0"/>
                <a:ext cx="5864115" cy="5898673"/>
                <a:chOff x="6327885" y="0"/>
                <a:chExt cx="5864115" cy="5898673"/>
              </a:xfrm>
            </p:grpSpPr>
            <p:cxnSp>
              <p:nvCxnSpPr>
                <p:cNvPr id="191" name="Straight Connecto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2" name="Date Placeholder 211"/>
          <p:cNvSpPr>
            <a:spLocks noGrp="1"/>
          </p:cNvSpPr>
          <p:nvPr>
            <p:ph type="dt" sz="half" idx="10"/>
          </p:nvPr>
        </p:nvSpPr>
        <p:spPr/>
        <p:txBody>
          <a:bodyPr/>
          <a:lstStyle/>
          <a:p>
            <a:fld id="{60A4083B-90AA-48CF-BAD5-00AA24D7F288}" type="datetime1">
              <a:rPr lang="en-US" smtClean="0"/>
              <a:t>3/21/17</a:t>
            </a:fld>
            <a:endParaRPr lang="en-US"/>
          </a:p>
        </p:txBody>
      </p:sp>
      <p:sp>
        <p:nvSpPr>
          <p:cNvPr id="213" name="Footer Placeholder 212"/>
          <p:cNvSpPr>
            <a:spLocks noGrp="1"/>
          </p:cNvSpPr>
          <p:nvPr>
            <p:ph type="ftr" sz="quarter" idx="11"/>
          </p:nvPr>
        </p:nvSpPr>
        <p:spPr/>
        <p:txBody>
          <a:bodyPr/>
          <a:lstStyle/>
          <a:p>
            <a:endParaRPr lang="en-US" dirty="0"/>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p:ph type="dt" sz="half" idx="10"/>
          </p:nvPr>
        </p:nvSpPr>
        <p:spPr/>
        <p:txBody>
          <a:bodyPr/>
          <a:lstStyle/>
          <a:p>
            <a:fld id="{F5BAF629-ECA2-4CF3-B790-9D9BDED98269}" type="datetime1">
              <a:rPr lang="en-US" smtClean="0"/>
              <a:t>3/21/17</a:t>
            </a:fld>
            <a:endParaRPr lang="en-US"/>
          </a:p>
        </p:txBody>
      </p:sp>
      <p:sp>
        <p:nvSpPr>
          <p:cNvPr id="6" name="Footer Placeholder 5"/>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smtClean="0"/>
              <a:t>Click to edit Master title style</a:t>
            </a:r>
            <a:endParaRPr lang="en-US"/>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oup 95"/>
          <p:cNvGrpSpPr/>
          <p:nvPr userDrawn="1"/>
        </p:nvGrpSpPr>
        <p:grpSpPr bwMode="hidden">
          <a:xfrm>
            <a:off x="-1" y="0"/>
            <a:ext cx="12192002" cy="6858000"/>
            <a:chOff x="-1" y="0"/>
            <a:chExt cx="12192002" cy="6858000"/>
          </a:xfrm>
        </p:grpSpPr>
        <p:cxnSp>
          <p:nvCxnSpPr>
            <p:cNvPr id="97" name="Straight Connecto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oup 112"/>
            <p:cNvGrpSpPr/>
            <p:nvPr userDrawn="1"/>
          </p:nvGrpSpPr>
          <p:grpSpPr bwMode="hidden">
            <a:xfrm>
              <a:off x="-1" y="0"/>
              <a:ext cx="12192001" cy="6858000"/>
              <a:chOff x="-1" y="0"/>
              <a:chExt cx="12192001" cy="6858000"/>
            </a:xfrm>
          </p:grpSpPr>
          <p:cxnSp>
            <p:nvCxnSpPr>
              <p:cNvPr id="131" name="Straight Connecto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bwMode="hidden">
              <a:xfrm>
                <a:off x="6327885" y="0"/>
                <a:ext cx="5864115" cy="5898673"/>
                <a:chOff x="6327885" y="0"/>
                <a:chExt cx="5864115" cy="5898673"/>
              </a:xfrm>
            </p:grpSpPr>
            <p:cxnSp>
              <p:nvCxnSpPr>
                <p:cNvPr id="142" name="Straight Connecto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Straight Connecto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userDrawn="1"/>
          </p:nvGrpSpPr>
          <p:grpSpPr bwMode="hidden">
            <a:xfrm flipH="1">
              <a:off x="0" y="0"/>
              <a:ext cx="12192001" cy="6858000"/>
              <a:chOff x="-1" y="0"/>
              <a:chExt cx="12192001" cy="6858000"/>
            </a:xfrm>
          </p:grpSpPr>
          <p:cxnSp>
            <p:nvCxnSpPr>
              <p:cNvPr id="115" name="Straight Connecto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bwMode="hidden">
              <a:xfrm>
                <a:off x="6327885" y="0"/>
                <a:ext cx="5864115" cy="5898673"/>
                <a:chOff x="6327885" y="0"/>
                <a:chExt cx="5864115" cy="5898673"/>
              </a:xfrm>
            </p:grpSpPr>
            <p:cxnSp>
              <p:nvCxnSpPr>
                <p:cNvPr id="126" name="Straight Connecto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Straight Connecto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B51B2453-8663-4C69-AF73-9FD7B1DEC5D0}" type="datetime1">
              <a:rPr lang="en-US" smtClean="0"/>
              <a:t>3/21/17</a:t>
            </a:fld>
            <a:endParaRPr lang="en-US"/>
          </a:p>
        </p:txBody>
      </p: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8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E31375A4-56A4-47D6-9801-1991572033F7}" type="slidenum">
              <a:rPr lang="en-US" smtClean="0"/>
              <a:pPr/>
              <a:t>‹#›</a:t>
            </a:fld>
            <a:endParaRPr lang="en-US"/>
          </a:p>
        </p:txBody>
      </p:sp>
      <p:cxnSp>
        <p:nvCxnSpPr>
          <p:cNvPr id="148" name="Straight Connector 147"/>
          <p:cNvCxnSpPr/>
          <p:nvPr userDrawn="1"/>
        </p:nvCxnSpPr>
        <p:spPr>
          <a:xfrm>
            <a:off x="609600" y="6172200"/>
            <a:ext cx="109728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tiff"/></Relationships>
</file>

<file path=ppt/slides/_rels/slide14.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9.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0.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4.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5.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6.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5.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8.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9.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0.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0.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3.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4.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5.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6.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7.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8.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9.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Building iOS Swift apps</a:t>
            </a:r>
            <a:endParaRPr lang="en-US" dirty="0"/>
          </a:p>
        </p:txBody>
      </p:sp>
      <p:sp>
        <p:nvSpPr>
          <p:cNvPr id="3" name="Subtitle 2"/>
          <p:cNvSpPr>
            <a:spLocks noGrp="1"/>
          </p:cNvSpPr>
          <p:nvPr>
            <p:ph type="subTitle" idx="1"/>
          </p:nvPr>
        </p:nvSpPr>
        <p:spPr/>
        <p:txBody>
          <a:bodyPr>
            <a:normAutofit fontScale="85000" lnSpcReduction="20000"/>
          </a:bodyPr>
          <a:lstStyle/>
          <a:p>
            <a:r>
              <a:rPr lang="en-US" dirty="0"/>
              <a:t>5030-201720_MCS5993_M: 5030-Topics in Computer </a:t>
            </a:r>
            <a:r>
              <a:rPr lang="en-US" dirty="0" smtClean="0"/>
              <a:t>Science</a:t>
            </a:r>
          </a:p>
          <a:p>
            <a:r>
              <a:rPr lang="en-US" dirty="0"/>
              <a:t>5031-201720_MCS4993_M: 5031-Topics in MA/CS</a:t>
            </a:r>
          </a:p>
          <a:p>
            <a:endParaRPr lang="en-US" dirty="0" smtClean="0"/>
          </a:p>
          <a:p>
            <a:endParaRPr lang="en-US" dirty="0" smtClean="0"/>
          </a:p>
          <a:p>
            <a:endParaRPr lang="en-US" dirty="0" smtClean="0"/>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Controls</a:t>
            </a:r>
            <a:br>
              <a:rPr lang="en-US" dirty="0" smtClean="0"/>
            </a:br>
            <a:r>
              <a:rPr lang="en-US" dirty="0" smtClean="0"/>
              <a:t>Segmented Controls</a:t>
            </a:r>
            <a:endParaRPr lang="en-US" dirty="0"/>
          </a:p>
        </p:txBody>
      </p:sp>
      <p:pic>
        <p:nvPicPr>
          <p:cNvPr id="5" name="Content Placeholder 4"/>
          <p:cNvPicPr>
            <a:picLocks noGrp="1" noChangeAspect="1"/>
          </p:cNvPicPr>
          <p:nvPr>
            <p:ph idx="1"/>
          </p:nvPr>
        </p:nvPicPr>
        <p:blipFill>
          <a:blip r:embed="rId3"/>
          <a:stretch>
            <a:fillRect/>
          </a:stretch>
        </p:blipFill>
        <p:spPr>
          <a:xfrm>
            <a:off x="2413000" y="2146300"/>
            <a:ext cx="7366000" cy="7366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3000" y="3547872"/>
            <a:ext cx="7464934" cy="1920240"/>
          </a:xfrm>
          <a:prstGeom prst="rect">
            <a:avLst/>
          </a:prstGeom>
        </p:spPr>
      </p:pic>
    </p:spTree>
    <p:extLst>
      <p:ext uri="{BB962C8B-B14F-4D97-AF65-F5344CB8AC3E}">
        <p14:creationId xmlns:p14="http://schemas.microsoft.com/office/powerpoint/2010/main" val="144625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Controls</a:t>
            </a:r>
            <a:br>
              <a:rPr lang="en-US" dirty="0" smtClean="0"/>
            </a:br>
            <a:r>
              <a:rPr lang="en-US" dirty="0" smtClean="0"/>
              <a:t>Text Field</a:t>
            </a:r>
            <a:endParaRPr lang="en-US" dirty="0"/>
          </a:p>
        </p:txBody>
      </p:sp>
      <p:pic>
        <p:nvPicPr>
          <p:cNvPr id="4" name="Content Placeholder 3"/>
          <p:cNvPicPr>
            <a:picLocks noGrp="1" noChangeAspect="1"/>
          </p:cNvPicPr>
          <p:nvPr>
            <p:ph idx="1"/>
          </p:nvPr>
        </p:nvPicPr>
        <p:blipFill>
          <a:blip r:embed="rId3"/>
          <a:stretch>
            <a:fillRect/>
          </a:stretch>
        </p:blipFill>
        <p:spPr>
          <a:xfrm>
            <a:off x="4498340" y="2791968"/>
            <a:ext cx="2463800" cy="762000"/>
          </a:xfrm>
          <a:prstGeom prst="rect">
            <a:avLst/>
          </a:prstGeom>
        </p:spPr>
      </p:pic>
    </p:spTree>
    <p:extLst>
      <p:ext uri="{BB962C8B-B14F-4D97-AF65-F5344CB8AC3E}">
        <p14:creationId xmlns:p14="http://schemas.microsoft.com/office/powerpoint/2010/main" val="925715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Controls</a:t>
            </a:r>
            <a:br>
              <a:rPr lang="en-US" dirty="0" smtClean="0"/>
            </a:br>
            <a:r>
              <a:rPr lang="en-US" dirty="0" smtClean="0"/>
              <a:t>Sliders</a:t>
            </a:r>
            <a:endParaRPr lang="en-US" dirty="0"/>
          </a:p>
        </p:txBody>
      </p:sp>
      <p:pic>
        <p:nvPicPr>
          <p:cNvPr id="5" name="Content Placeholder 4"/>
          <p:cNvPicPr>
            <a:picLocks noGrp="1" noChangeAspect="1"/>
          </p:cNvPicPr>
          <p:nvPr>
            <p:ph idx="1"/>
          </p:nvPr>
        </p:nvPicPr>
        <p:blipFill>
          <a:blip r:embed="rId3"/>
          <a:stretch>
            <a:fillRect/>
          </a:stretch>
        </p:blipFill>
        <p:spPr>
          <a:xfrm>
            <a:off x="2413000" y="3562350"/>
            <a:ext cx="7366000" cy="647700"/>
          </a:xfrm>
          <a:prstGeom prst="rect">
            <a:avLst/>
          </a:prstGeom>
        </p:spPr>
      </p:pic>
    </p:spTree>
    <p:extLst>
      <p:ext uri="{BB962C8B-B14F-4D97-AF65-F5344CB8AC3E}">
        <p14:creationId xmlns:p14="http://schemas.microsoft.com/office/powerpoint/2010/main" val="2021518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Controls</a:t>
            </a:r>
            <a:br>
              <a:rPr lang="en-US" dirty="0" smtClean="0"/>
            </a:br>
            <a:r>
              <a:rPr lang="en-US" dirty="0" smtClean="0"/>
              <a:t>Steppers</a:t>
            </a:r>
            <a:endParaRPr lang="en-US" dirty="0"/>
          </a:p>
        </p:txBody>
      </p:sp>
      <p:pic>
        <p:nvPicPr>
          <p:cNvPr id="4" name="Content Placeholder 3"/>
          <p:cNvPicPr>
            <a:picLocks noGrp="1" noChangeAspect="1"/>
          </p:cNvPicPr>
          <p:nvPr>
            <p:ph idx="1"/>
          </p:nvPr>
        </p:nvPicPr>
        <p:blipFill>
          <a:blip r:embed="rId3"/>
          <a:stretch>
            <a:fillRect/>
          </a:stretch>
        </p:blipFill>
        <p:spPr>
          <a:xfrm>
            <a:off x="4902200" y="3517900"/>
            <a:ext cx="2387600" cy="736600"/>
          </a:xfrm>
          <a:prstGeom prst="rect">
            <a:avLst/>
          </a:prstGeom>
        </p:spPr>
      </p:pic>
    </p:spTree>
    <p:extLst>
      <p:ext uri="{BB962C8B-B14F-4D97-AF65-F5344CB8AC3E}">
        <p14:creationId xmlns:p14="http://schemas.microsoft.com/office/powerpoint/2010/main" val="1450014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Controls</a:t>
            </a:r>
            <a:br>
              <a:rPr lang="en-US" dirty="0" smtClean="0"/>
            </a:br>
            <a:r>
              <a:rPr lang="en-US" dirty="0" smtClean="0"/>
              <a:t>Switches</a:t>
            </a:r>
            <a:endParaRPr lang="en-US" dirty="0"/>
          </a:p>
        </p:txBody>
      </p:sp>
      <p:pic>
        <p:nvPicPr>
          <p:cNvPr id="6" name="Content Placeholder 5"/>
          <p:cNvPicPr>
            <a:picLocks noGrp="1" noChangeAspect="1"/>
          </p:cNvPicPr>
          <p:nvPr>
            <p:ph idx="1"/>
          </p:nvPr>
        </p:nvPicPr>
        <p:blipFill>
          <a:blip r:embed="rId3"/>
          <a:stretch>
            <a:fillRect/>
          </a:stretch>
        </p:blipFill>
        <p:spPr>
          <a:xfrm>
            <a:off x="5372100" y="2215642"/>
            <a:ext cx="1447800" cy="927100"/>
          </a:xfrm>
          <a:prstGeom prst="rect">
            <a:avLst/>
          </a:prstGeom>
        </p:spPr>
      </p:pic>
      <p:pic>
        <p:nvPicPr>
          <p:cNvPr id="7" name="Picture 6"/>
          <p:cNvPicPr>
            <a:picLocks noChangeAspect="1"/>
          </p:cNvPicPr>
          <p:nvPr/>
        </p:nvPicPr>
        <p:blipFill>
          <a:blip r:embed="rId4"/>
          <a:stretch>
            <a:fillRect/>
          </a:stretch>
        </p:blipFill>
        <p:spPr>
          <a:xfrm>
            <a:off x="5372100" y="3712146"/>
            <a:ext cx="1447800" cy="927100"/>
          </a:xfrm>
          <a:prstGeom prst="rect">
            <a:avLst/>
          </a:prstGeom>
        </p:spPr>
      </p:pic>
    </p:spTree>
    <p:extLst>
      <p:ext uri="{BB962C8B-B14F-4D97-AF65-F5344CB8AC3E}">
        <p14:creationId xmlns:p14="http://schemas.microsoft.com/office/powerpoint/2010/main" val="123897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Views</a:t>
            </a:r>
            <a:endParaRPr lang="en-US" dirty="0"/>
          </a:p>
        </p:txBody>
      </p:sp>
      <p:pic>
        <p:nvPicPr>
          <p:cNvPr id="4" name="Content Placeholder 3"/>
          <p:cNvPicPr>
            <a:picLocks noGrp="1" noChangeAspect="1"/>
          </p:cNvPicPr>
          <p:nvPr>
            <p:ph idx="1"/>
          </p:nvPr>
        </p:nvPicPr>
        <p:blipFill>
          <a:blip r:embed="rId3"/>
          <a:stretch>
            <a:fillRect/>
          </a:stretch>
        </p:blipFill>
        <p:spPr>
          <a:xfrm>
            <a:off x="4224528" y="1075045"/>
            <a:ext cx="4582043" cy="4624252"/>
          </a:xfrm>
          <a:prstGeom prst="rect">
            <a:avLst/>
          </a:prstGeom>
        </p:spPr>
      </p:pic>
    </p:spTree>
    <p:extLst>
      <p:ext uri="{BB962C8B-B14F-4D97-AF65-F5344CB8AC3E}">
        <p14:creationId xmlns:p14="http://schemas.microsoft.com/office/powerpoint/2010/main" val="2025300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Views</a:t>
            </a:r>
            <a:br>
              <a:rPr lang="en-US" dirty="0" smtClean="0"/>
            </a:br>
            <a:r>
              <a:rPr lang="en-US" dirty="0" smtClean="0"/>
              <a:t>Action Sheets</a:t>
            </a:r>
            <a:endParaRPr lang="en-US" dirty="0"/>
          </a:p>
        </p:txBody>
      </p:sp>
      <p:pic>
        <p:nvPicPr>
          <p:cNvPr id="8" name="Content Placeholder 7"/>
          <p:cNvPicPr>
            <a:picLocks noGrp="1" noChangeAspect="1"/>
          </p:cNvPicPr>
          <p:nvPr>
            <p:ph idx="1"/>
          </p:nvPr>
        </p:nvPicPr>
        <p:blipFill>
          <a:blip r:embed="rId3"/>
          <a:stretch>
            <a:fillRect/>
          </a:stretch>
        </p:blipFill>
        <p:spPr>
          <a:xfrm>
            <a:off x="2997200" y="2482088"/>
            <a:ext cx="6197600" cy="2169160"/>
          </a:xfrm>
          <a:prstGeom prst="rect">
            <a:avLst/>
          </a:prstGeom>
        </p:spPr>
      </p:pic>
    </p:spTree>
    <p:extLst>
      <p:ext uri="{BB962C8B-B14F-4D97-AF65-F5344CB8AC3E}">
        <p14:creationId xmlns:p14="http://schemas.microsoft.com/office/powerpoint/2010/main" val="17023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Views</a:t>
            </a:r>
            <a:br>
              <a:rPr lang="en-US" dirty="0" smtClean="0"/>
            </a:br>
            <a:r>
              <a:rPr lang="en-US" dirty="0" smtClean="0"/>
              <a:t>Activity Indicators</a:t>
            </a:r>
            <a:endParaRPr lang="en-US" dirty="0"/>
          </a:p>
        </p:txBody>
      </p:sp>
      <p:pic>
        <p:nvPicPr>
          <p:cNvPr id="4" name="Content Placeholder 3"/>
          <p:cNvPicPr>
            <a:picLocks noGrp="1" noChangeAspect="1"/>
          </p:cNvPicPr>
          <p:nvPr>
            <p:ph idx="1"/>
          </p:nvPr>
        </p:nvPicPr>
        <p:blipFill>
          <a:blip r:embed="rId3"/>
          <a:stretch>
            <a:fillRect/>
          </a:stretch>
        </p:blipFill>
        <p:spPr>
          <a:xfrm>
            <a:off x="5563616" y="3002280"/>
            <a:ext cx="1064768" cy="1064768"/>
          </a:xfrm>
          <a:prstGeom prst="rect">
            <a:avLst/>
          </a:prstGeom>
        </p:spPr>
      </p:pic>
    </p:spTree>
    <p:extLst>
      <p:ext uri="{BB962C8B-B14F-4D97-AF65-F5344CB8AC3E}">
        <p14:creationId xmlns:p14="http://schemas.microsoft.com/office/powerpoint/2010/main" val="2120800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Views</a:t>
            </a:r>
            <a:br>
              <a:rPr lang="en-US" dirty="0" smtClean="0"/>
            </a:br>
            <a:r>
              <a:rPr lang="en-US" dirty="0" smtClean="0"/>
              <a:t>Alert Views</a:t>
            </a:r>
            <a:endParaRPr lang="en-US" dirty="0"/>
          </a:p>
        </p:txBody>
      </p:sp>
      <p:pic>
        <p:nvPicPr>
          <p:cNvPr id="5" name="Content Placeholder 4"/>
          <p:cNvPicPr>
            <a:picLocks noGrp="1" noChangeAspect="1"/>
          </p:cNvPicPr>
          <p:nvPr>
            <p:ph idx="1"/>
          </p:nvPr>
        </p:nvPicPr>
        <p:blipFill>
          <a:blip r:embed="rId3"/>
          <a:stretch>
            <a:fillRect/>
          </a:stretch>
        </p:blipFill>
        <p:spPr>
          <a:xfrm>
            <a:off x="2546350" y="2184400"/>
            <a:ext cx="7099300" cy="3403600"/>
          </a:xfrm>
          <a:prstGeom prst="rect">
            <a:avLst/>
          </a:prstGeom>
        </p:spPr>
      </p:pic>
    </p:spTree>
    <p:extLst>
      <p:ext uri="{BB962C8B-B14F-4D97-AF65-F5344CB8AC3E}">
        <p14:creationId xmlns:p14="http://schemas.microsoft.com/office/powerpoint/2010/main" val="13474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Views</a:t>
            </a:r>
            <a:br>
              <a:rPr lang="en-US" dirty="0" smtClean="0"/>
            </a:br>
            <a:r>
              <a:rPr lang="en-US" dirty="0" smtClean="0"/>
              <a:t>Collections</a:t>
            </a:r>
            <a:endParaRPr lang="en-US" dirty="0"/>
          </a:p>
        </p:txBody>
      </p:sp>
      <p:pic>
        <p:nvPicPr>
          <p:cNvPr id="4" name="Content Placeholder 3"/>
          <p:cNvPicPr>
            <a:picLocks noGrp="1" noChangeAspect="1"/>
          </p:cNvPicPr>
          <p:nvPr>
            <p:ph idx="1"/>
          </p:nvPr>
        </p:nvPicPr>
        <p:blipFill>
          <a:blip r:embed="rId3"/>
          <a:stretch>
            <a:fillRect/>
          </a:stretch>
        </p:blipFill>
        <p:spPr>
          <a:xfrm>
            <a:off x="3575159" y="1981200"/>
            <a:ext cx="5041681" cy="3810000"/>
          </a:xfrm>
          <a:prstGeom prst="rect">
            <a:avLst/>
          </a:prstGeom>
        </p:spPr>
      </p:pic>
    </p:spTree>
    <p:extLst>
      <p:ext uri="{BB962C8B-B14F-4D97-AF65-F5344CB8AC3E}">
        <p14:creationId xmlns:p14="http://schemas.microsoft.com/office/powerpoint/2010/main" val="685447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sz="2800" dirty="0" smtClean="0"/>
              <a:t>UI Design</a:t>
            </a:r>
          </a:p>
          <a:p>
            <a:endParaRPr lang="en-US" sz="2800" dirty="0" smtClean="0"/>
          </a:p>
        </p:txBody>
      </p:sp>
    </p:spTree>
    <p:extLst>
      <p:ext uri="{BB962C8B-B14F-4D97-AF65-F5344CB8AC3E}">
        <p14:creationId xmlns:p14="http://schemas.microsoft.com/office/powerpoint/2010/main" val="132652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Views</a:t>
            </a:r>
            <a:br>
              <a:rPr lang="en-US" dirty="0" smtClean="0"/>
            </a:br>
            <a:r>
              <a:rPr lang="en-US" dirty="0" smtClean="0"/>
              <a:t>Images</a:t>
            </a:r>
            <a:endParaRPr lang="en-US" dirty="0"/>
          </a:p>
        </p:txBody>
      </p:sp>
      <p:pic>
        <p:nvPicPr>
          <p:cNvPr id="5" name="Content Placeholder 4"/>
          <p:cNvPicPr>
            <a:picLocks noGrp="1" noChangeAspect="1"/>
          </p:cNvPicPr>
          <p:nvPr>
            <p:ph idx="1"/>
          </p:nvPr>
        </p:nvPicPr>
        <p:blipFill>
          <a:blip r:embed="rId3"/>
          <a:stretch>
            <a:fillRect/>
          </a:stretch>
        </p:blipFill>
        <p:spPr>
          <a:xfrm>
            <a:off x="3231059" y="1981200"/>
            <a:ext cx="5729882" cy="3810000"/>
          </a:xfrm>
          <a:prstGeom prst="rect">
            <a:avLst/>
          </a:prstGeom>
        </p:spPr>
      </p:pic>
    </p:spTree>
    <p:extLst>
      <p:ext uri="{BB962C8B-B14F-4D97-AF65-F5344CB8AC3E}">
        <p14:creationId xmlns:p14="http://schemas.microsoft.com/office/powerpoint/2010/main" val="1838632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Views</a:t>
            </a:r>
            <a:br>
              <a:rPr lang="en-US" dirty="0" smtClean="0"/>
            </a:br>
            <a:r>
              <a:rPr lang="en-US" dirty="0" smtClean="0"/>
              <a:t>Labels</a:t>
            </a:r>
            <a:endParaRPr lang="en-US" dirty="0"/>
          </a:p>
        </p:txBody>
      </p:sp>
      <p:pic>
        <p:nvPicPr>
          <p:cNvPr id="4" name="Content Placeholder 3"/>
          <p:cNvPicPr>
            <a:picLocks noGrp="1" noChangeAspect="1"/>
          </p:cNvPicPr>
          <p:nvPr>
            <p:ph idx="1"/>
          </p:nvPr>
        </p:nvPicPr>
        <p:blipFill>
          <a:blip r:embed="rId3"/>
          <a:stretch>
            <a:fillRect/>
          </a:stretch>
        </p:blipFill>
        <p:spPr>
          <a:xfrm>
            <a:off x="2032000" y="3263900"/>
            <a:ext cx="8128000" cy="1244600"/>
          </a:xfrm>
          <a:prstGeom prst="rect">
            <a:avLst/>
          </a:prstGeom>
        </p:spPr>
      </p:pic>
    </p:spTree>
    <p:extLst>
      <p:ext uri="{BB962C8B-B14F-4D97-AF65-F5344CB8AC3E}">
        <p14:creationId xmlns:p14="http://schemas.microsoft.com/office/powerpoint/2010/main" val="6904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Views</a:t>
            </a:r>
            <a:br>
              <a:rPr lang="en-US" dirty="0" smtClean="0"/>
            </a:br>
            <a:r>
              <a:rPr lang="en-US" dirty="0" smtClean="0"/>
              <a:t>Navigation </a:t>
            </a:r>
            <a:r>
              <a:rPr lang="en-US" dirty="0" smtClean="0"/>
              <a:t>Bars</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91078" y="2133092"/>
            <a:ext cx="4914900" cy="2921000"/>
          </a:xfrm>
        </p:spPr>
      </p:pic>
    </p:spTree>
    <p:extLst>
      <p:ext uri="{BB962C8B-B14F-4D97-AF65-F5344CB8AC3E}">
        <p14:creationId xmlns:p14="http://schemas.microsoft.com/office/powerpoint/2010/main" val="1660150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Views</a:t>
            </a:r>
            <a:br>
              <a:rPr lang="en-US" dirty="0" smtClean="0"/>
            </a:br>
            <a:r>
              <a:rPr lang="en-US" dirty="0" smtClean="0"/>
              <a:t>Navigation </a:t>
            </a:r>
            <a:r>
              <a:rPr lang="en-US" dirty="0" smtClean="0"/>
              <a:t>Bars</a:t>
            </a:r>
            <a:endParaRPr lang="en-US" dirty="0"/>
          </a:p>
        </p:txBody>
      </p:sp>
      <p:sp>
        <p:nvSpPr>
          <p:cNvPr id="3" name="Content Placeholder 2"/>
          <p:cNvSpPr>
            <a:spLocks noGrp="1"/>
          </p:cNvSpPr>
          <p:nvPr>
            <p:ph idx="1"/>
          </p:nvPr>
        </p:nvSpPr>
        <p:spPr>
          <a:xfrm>
            <a:off x="1295400" y="2596896"/>
            <a:ext cx="9601200" cy="3194304"/>
          </a:xfrm>
        </p:spPr>
        <p:txBody>
          <a:bodyPr/>
          <a:lstStyle/>
          <a:p>
            <a:r>
              <a:rPr lang="en-US" sz="2800" dirty="0"/>
              <a:t>Back button should always be aligned to the left side.</a:t>
            </a:r>
          </a:p>
          <a:p>
            <a:r>
              <a:rPr lang="en-US" sz="2800" dirty="0"/>
              <a:t>Title of the current view should always be centered in the bar.</a:t>
            </a:r>
          </a:p>
          <a:p>
            <a:r>
              <a:rPr lang="en-US" sz="2800" dirty="0"/>
              <a:t>Action buttons should always be aligned to the right side. If possible, there should never be more than one primary action to avoid missed clicks and to maintain </a:t>
            </a:r>
            <a:r>
              <a:rPr lang="en-US" sz="2800" dirty="0" smtClean="0"/>
              <a:t>simplicity</a:t>
            </a:r>
            <a:r>
              <a:rPr lang="en-US" dirty="0"/>
              <a:t/>
            </a:r>
            <a:br>
              <a:rPr lang="en-US" dirty="0"/>
            </a:b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0180" y="1861217"/>
            <a:ext cx="6210300" cy="520700"/>
          </a:xfrm>
          <a:prstGeom prst="rect">
            <a:avLst/>
          </a:prstGeom>
        </p:spPr>
      </p:pic>
    </p:spTree>
    <p:extLst>
      <p:ext uri="{BB962C8B-B14F-4D97-AF65-F5344CB8AC3E}">
        <p14:creationId xmlns:p14="http://schemas.microsoft.com/office/powerpoint/2010/main" val="1321590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Views</a:t>
            </a:r>
            <a:br>
              <a:rPr lang="en-US" dirty="0" smtClean="0"/>
            </a:br>
            <a:r>
              <a:rPr lang="en-US" dirty="0" smtClean="0"/>
              <a:t>Picker</a:t>
            </a:r>
            <a:endParaRPr lang="en-US" dirty="0"/>
          </a:p>
        </p:txBody>
      </p:sp>
      <p:pic>
        <p:nvPicPr>
          <p:cNvPr id="4" name="Content Placeholder 3"/>
          <p:cNvPicPr>
            <a:picLocks noGrp="1" noChangeAspect="1"/>
          </p:cNvPicPr>
          <p:nvPr>
            <p:ph idx="1"/>
          </p:nvPr>
        </p:nvPicPr>
        <p:blipFill>
          <a:blip r:embed="rId3"/>
          <a:stretch>
            <a:fillRect/>
          </a:stretch>
        </p:blipFill>
        <p:spPr>
          <a:xfrm>
            <a:off x="3473196" y="2528824"/>
            <a:ext cx="4991234" cy="2134616"/>
          </a:xfrm>
          <a:prstGeom prst="rect">
            <a:avLst/>
          </a:prstGeom>
        </p:spPr>
      </p:pic>
    </p:spTree>
    <p:extLst>
      <p:ext uri="{BB962C8B-B14F-4D97-AF65-F5344CB8AC3E}">
        <p14:creationId xmlns:p14="http://schemas.microsoft.com/office/powerpoint/2010/main" val="1994729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Views</a:t>
            </a:r>
            <a:br>
              <a:rPr lang="en-US" dirty="0" smtClean="0"/>
            </a:br>
            <a:r>
              <a:rPr lang="en-US" dirty="0" smtClean="0"/>
              <a:t>Progress</a:t>
            </a:r>
            <a:endParaRPr lang="en-US" dirty="0"/>
          </a:p>
        </p:txBody>
      </p:sp>
      <p:pic>
        <p:nvPicPr>
          <p:cNvPr id="5" name="Content Placeholder 4"/>
          <p:cNvPicPr>
            <a:picLocks noGrp="1" noChangeAspect="1"/>
          </p:cNvPicPr>
          <p:nvPr>
            <p:ph idx="1"/>
          </p:nvPr>
        </p:nvPicPr>
        <p:blipFill>
          <a:blip r:embed="rId3"/>
          <a:stretch>
            <a:fillRect/>
          </a:stretch>
        </p:blipFill>
        <p:spPr>
          <a:xfrm>
            <a:off x="3784600" y="3651250"/>
            <a:ext cx="4622800" cy="469900"/>
          </a:xfrm>
          <a:prstGeom prst="rect">
            <a:avLst/>
          </a:prstGeom>
        </p:spPr>
      </p:pic>
    </p:spTree>
    <p:extLst>
      <p:ext uri="{BB962C8B-B14F-4D97-AF65-F5344CB8AC3E}">
        <p14:creationId xmlns:p14="http://schemas.microsoft.com/office/powerpoint/2010/main" val="1427401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Views</a:t>
            </a:r>
            <a:br>
              <a:rPr lang="en-US" dirty="0" smtClean="0"/>
            </a:br>
            <a:r>
              <a:rPr lang="en-US" dirty="0" smtClean="0"/>
              <a:t>Scroll Views</a:t>
            </a:r>
            <a:endParaRPr lang="en-US" dirty="0"/>
          </a:p>
        </p:txBody>
      </p:sp>
      <p:pic>
        <p:nvPicPr>
          <p:cNvPr id="4" name="Content Placeholder 3"/>
          <p:cNvPicPr>
            <a:picLocks noGrp="1" noChangeAspect="1"/>
          </p:cNvPicPr>
          <p:nvPr>
            <p:ph idx="1"/>
          </p:nvPr>
        </p:nvPicPr>
        <p:blipFill>
          <a:blip r:embed="rId3"/>
          <a:stretch>
            <a:fillRect/>
          </a:stretch>
        </p:blipFill>
        <p:spPr>
          <a:xfrm>
            <a:off x="4767649" y="1981200"/>
            <a:ext cx="2656702" cy="3810000"/>
          </a:xfrm>
          <a:prstGeom prst="rect">
            <a:avLst/>
          </a:prstGeom>
        </p:spPr>
      </p:pic>
    </p:spTree>
    <p:extLst>
      <p:ext uri="{BB962C8B-B14F-4D97-AF65-F5344CB8AC3E}">
        <p14:creationId xmlns:p14="http://schemas.microsoft.com/office/powerpoint/2010/main" val="1562969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Views</a:t>
            </a:r>
            <a:br>
              <a:rPr lang="en-US" dirty="0" smtClean="0"/>
            </a:br>
            <a:r>
              <a:rPr lang="en-US" dirty="0" smtClean="0"/>
              <a:t>Search </a:t>
            </a:r>
            <a:r>
              <a:rPr lang="en-US" dirty="0" smtClean="0"/>
              <a:t>Bar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83000" y="2125726"/>
            <a:ext cx="4826000" cy="2679700"/>
          </a:xfrm>
        </p:spPr>
      </p:pic>
    </p:spTree>
    <p:extLst>
      <p:ext uri="{BB962C8B-B14F-4D97-AF65-F5344CB8AC3E}">
        <p14:creationId xmlns:p14="http://schemas.microsoft.com/office/powerpoint/2010/main" val="902937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Views</a:t>
            </a:r>
            <a:br>
              <a:rPr lang="en-US" dirty="0" smtClean="0"/>
            </a:br>
            <a:r>
              <a:rPr lang="en-US" dirty="0" smtClean="0"/>
              <a:t>Search </a:t>
            </a:r>
            <a:r>
              <a:rPr lang="en-US" dirty="0" smtClean="0"/>
              <a:t>Bar</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83000" y="2851150"/>
            <a:ext cx="4826000" cy="2070100"/>
          </a:xfrm>
        </p:spPr>
      </p:pic>
    </p:spTree>
    <p:extLst>
      <p:ext uri="{BB962C8B-B14F-4D97-AF65-F5344CB8AC3E}">
        <p14:creationId xmlns:p14="http://schemas.microsoft.com/office/powerpoint/2010/main" val="1075289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Views</a:t>
            </a:r>
            <a:br>
              <a:rPr lang="en-US" dirty="0" smtClean="0"/>
            </a:br>
            <a:r>
              <a:rPr lang="en-US" dirty="0" smtClean="0"/>
              <a:t>Tab </a:t>
            </a:r>
            <a:r>
              <a:rPr lang="en-US" dirty="0" smtClean="0"/>
              <a:t>Bar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72131" y="2846070"/>
            <a:ext cx="7885539" cy="1287018"/>
          </a:xfrm>
        </p:spPr>
      </p:pic>
    </p:spTree>
    <p:extLst>
      <p:ext uri="{BB962C8B-B14F-4D97-AF65-F5344CB8AC3E}">
        <p14:creationId xmlns:p14="http://schemas.microsoft.com/office/powerpoint/2010/main" val="285369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 Palette</a:t>
            </a:r>
            <a:endParaRPr lang="en-US" dirty="0"/>
          </a:p>
        </p:txBody>
      </p:sp>
      <p:pic>
        <p:nvPicPr>
          <p:cNvPr id="4" name="Content Placeholder 3"/>
          <p:cNvPicPr>
            <a:picLocks noGrp="1" noChangeAspect="1"/>
          </p:cNvPicPr>
          <p:nvPr>
            <p:ph idx="1"/>
          </p:nvPr>
        </p:nvPicPr>
        <p:blipFill>
          <a:blip r:embed="rId3"/>
          <a:stretch>
            <a:fillRect/>
          </a:stretch>
        </p:blipFill>
        <p:spPr>
          <a:xfrm>
            <a:off x="1295400" y="3187931"/>
            <a:ext cx="9601200" cy="1396538"/>
          </a:xfrm>
          <a:prstGeom prst="rect">
            <a:avLst/>
          </a:prstGeom>
        </p:spPr>
      </p:pic>
    </p:spTree>
    <p:extLst>
      <p:ext uri="{BB962C8B-B14F-4D97-AF65-F5344CB8AC3E}">
        <p14:creationId xmlns:p14="http://schemas.microsoft.com/office/powerpoint/2010/main" val="2054050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Views</a:t>
            </a:r>
            <a:br>
              <a:rPr lang="en-US" dirty="0" smtClean="0"/>
            </a:br>
            <a:r>
              <a:rPr lang="en-US" dirty="0" smtClean="0"/>
              <a:t>Table </a:t>
            </a:r>
            <a:r>
              <a:rPr lang="en-US" dirty="0" smtClean="0"/>
              <a:t>View (Plain)</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83000" y="3022600"/>
            <a:ext cx="4826000" cy="1727200"/>
          </a:xfrm>
        </p:spPr>
      </p:pic>
    </p:spTree>
    <p:extLst>
      <p:ext uri="{BB962C8B-B14F-4D97-AF65-F5344CB8AC3E}">
        <p14:creationId xmlns:p14="http://schemas.microsoft.com/office/powerpoint/2010/main" val="339911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Views</a:t>
            </a:r>
            <a:br>
              <a:rPr lang="en-US" dirty="0" smtClean="0"/>
            </a:br>
            <a:r>
              <a:rPr lang="en-US" dirty="0" smtClean="0"/>
              <a:t>Table </a:t>
            </a:r>
            <a:r>
              <a:rPr lang="en-US" dirty="0" smtClean="0"/>
              <a:t>View (Grouped)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95700" y="2679700"/>
            <a:ext cx="4800600" cy="2413000"/>
          </a:xfrm>
        </p:spPr>
      </p:pic>
    </p:spTree>
    <p:extLst>
      <p:ext uri="{BB962C8B-B14F-4D97-AF65-F5344CB8AC3E}">
        <p14:creationId xmlns:p14="http://schemas.microsoft.com/office/powerpoint/2010/main" val="1795725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Views</a:t>
            </a:r>
            <a:br>
              <a:rPr lang="en-US" dirty="0" smtClean="0"/>
            </a:br>
            <a:r>
              <a:rPr lang="en-US" dirty="0" smtClean="0"/>
              <a:t>Table </a:t>
            </a:r>
            <a:r>
              <a:rPr lang="en-US" dirty="0" smtClean="0"/>
              <a:t>View (Grouped - Default)</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95700" y="3314700"/>
            <a:ext cx="4800600" cy="1143000"/>
          </a:xfrm>
        </p:spPr>
      </p:pic>
    </p:spTree>
    <p:extLst>
      <p:ext uri="{BB962C8B-B14F-4D97-AF65-F5344CB8AC3E}">
        <p14:creationId xmlns:p14="http://schemas.microsoft.com/office/powerpoint/2010/main" val="1695978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Views</a:t>
            </a:r>
            <a:br>
              <a:rPr lang="en-US" dirty="0" smtClean="0"/>
            </a:br>
            <a:r>
              <a:rPr lang="en-US" dirty="0" smtClean="0"/>
              <a:t>Table </a:t>
            </a:r>
            <a:r>
              <a:rPr lang="en-US" dirty="0" smtClean="0"/>
              <a:t>View (Grouped </a:t>
            </a:r>
            <a:r>
              <a:rPr lang="mr-IN" dirty="0" smtClean="0"/>
              <a:t>–</a:t>
            </a:r>
            <a:r>
              <a:rPr lang="en-US" dirty="0" smtClean="0"/>
              <a:t> With Subtitle)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33255" y="2844800"/>
            <a:ext cx="5925489" cy="1434592"/>
          </a:xfrm>
        </p:spPr>
      </p:pic>
    </p:spTree>
    <p:extLst>
      <p:ext uri="{BB962C8B-B14F-4D97-AF65-F5344CB8AC3E}">
        <p14:creationId xmlns:p14="http://schemas.microsoft.com/office/powerpoint/2010/main" val="1777784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Views</a:t>
            </a:r>
            <a:br>
              <a:rPr lang="en-US" dirty="0" smtClean="0"/>
            </a:br>
            <a:r>
              <a:rPr lang="en-US" dirty="0" smtClean="0"/>
              <a:t>Table </a:t>
            </a:r>
            <a:r>
              <a:rPr lang="en-US" dirty="0" smtClean="0"/>
              <a:t>View (Grouped </a:t>
            </a:r>
            <a:r>
              <a:rPr lang="mr-IN" dirty="0" smtClean="0"/>
              <a:t>–</a:t>
            </a:r>
            <a:r>
              <a:rPr lang="en-US" dirty="0" smtClean="0"/>
              <a:t> With Value)</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03016" y="2857500"/>
            <a:ext cx="6185967" cy="1476756"/>
          </a:xfrm>
        </p:spPr>
      </p:pic>
    </p:spTree>
    <p:extLst>
      <p:ext uri="{BB962C8B-B14F-4D97-AF65-F5344CB8AC3E}">
        <p14:creationId xmlns:p14="http://schemas.microsoft.com/office/powerpoint/2010/main" val="129951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Views</a:t>
            </a:r>
            <a:br>
              <a:rPr lang="en-US" dirty="0" smtClean="0"/>
            </a:br>
            <a:r>
              <a:rPr lang="en-US" dirty="0" smtClean="0"/>
              <a:t>Text Views</a:t>
            </a:r>
            <a:endParaRPr lang="en-US" dirty="0"/>
          </a:p>
        </p:txBody>
      </p:sp>
      <p:pic>
        <p:nvPicPr>
          <p:cNvPr id="4" name="Content Placeholder 3"/>
          <p:cNvPicPr>
            <a:picLocks noGrp="1" noChangeAspect="1"/>
          </p:cNvPicPr>
          <p:nvPr>
            <p:ph idx="1"/>
          </p:nvPr>
        </p:nvPicPr>
        <p:blipFill>
          <a:blip r:embed="rId3"/>
          <a:stretch>
            <a:fillRect/>
          </a:stretch>
        </p:blipFill>
        <p:spPr>
          <a:xfrm>
            <a:off x="2857500" y="2209800"/>
            <a:ext cx="6477000" cy="3352800"/>
          </a:xfrm>
          <a:prstGeom prst="rect">
            <a:avLst/>
          </a:prstGeom>
        </p:spPr>
      </p:pic>
    </p:spTree>
    <p:extLst>
      <p:ext uri="{BB962C8B-B14F-4D97-AF65-F5344CB8AC3E}">
        <p14:creationId xmlns:p14="http://schemas.microsoft.com/office/powerpoint/2010/main" val="366270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Views</a:t>
            </a:r>
            <a:br>
              <a:rPr lang="en-US" dirty="0" smtClean="0"/>
            </a:br>
            <a:r>
              <a:rPr lang="en-US" dirty="0" smtClean="0"/>
              <a:t>Toolbar</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71445" y="2424112"/>
            <a:ext cx="7156603" cy="2001583"/>
          </a:xfrm>
        </p:spPr>
      </p:pic>
    </p:spTree>
    <p:extLst>
      <p:ext uri="{BB962C8B-B14F-4D97-AF65-F5344CB8AC3E}">
        <p14:creationId xmlns:p14="http://schemas.microsoft.com/office/powerpoint/2010/main" val="468230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a:t>
            </a:r>
            <a:r>
              <a:rPr lang="en-US" dirty="0" smtClean="0"/>
              <a:t>Design </a:t>
            </a:r>
            <a:r>
              <a:rPr lang="en-US" dirty="0" smtClean="0"/>
              <a:t>Elements </a:t>
            </a:r>
            <a:r>
              <a:rPr lang="mr-IN" dirty="0" smtClean="0"/>
              <a:t>–</a:t>
            </a:r>
            <a:r>
              <a:rPr lang="en-US" dirty="0" smtClean="0"/>
              <a:t> Status Bars</a:t>
            </a:r>
            <a:endParaRPr lang="en-US" dirty="0"/>
          </a:p>
        </p:txBody>
      </p:sp>
      <p:pic>
        <p:nvPicPr>
          <p:cNvPr id="11" name="Content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02892" y="2603754"/>
            <a:ext cx="8097012" cy="1584198"/>
          </a:xfrm>
        </p:spPr>
      </p:pic>
    </p:spTree>
    <p:extLst>
      <p:ext uri="{BB962C8B-B14F-4D97-AF65-F5344CB8AC3E}">
        <p14:creationId xmlns:p14="http://schemas.microsoft.com/office/powerpoint/2010/main" val="25975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UI Fundamentals</a:t>
            </a:r>
            <a:endParaRPr lang="en-US" dirty="0"/>
          </a:p>
        </p:txBody>
      </p:sp>
      <p:pic>
        <p:nvPicPr>
          <p:cNvPr id="4" name="Content Placeholder 3"/>
          <p:cNvPicPr>
            <a:picLocks noGrp="1" noChangeAspect="1"/>
          </p:cNvPicPr>
          <p:nvPr>
            <p:ph idx="1"/>
          </p:nvPr>
        </p:nvPicPr>
        <p:blipFill>
          <a:blip r:embed="rId3"/>
          <a:stretch>
            <a:fillRect/>
          </a:stretch>
        </p:blipFill>
        <p:spPr>
          <a:xfrm>
            <a:off x="2218137" y="1981200"/>
            <a:ext cx="7755725" cy="3810000"/>
          </a:xfrm>
          <a:prstGeom prst="rect">
            <a:avLst/>
          </a:prstGeom>
        </p:spPr>
      </p:pic>
    </p:spTree>
    <p:extLst>
      <p:ext uri="{BB962C8B-B14F-4D97-AF65-F5344CB8AC3E}">
        <p14:creationId xmlns:p14="http://schemas.microsoft.com/office/powerpoint/2010/main" val="381962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UI Fundamentals</a:t>
            </a:r>
            <a:endParaRPr lang="en-US" dirty="0"/>
          </a:p>
        </p:txBody>
      </p:sp>
      <p:pic>
        <p:nvPicPr>
          <p:cNvPr id="5" name="Content Placeholder 4"/>
          <p:cNvPicPr>
            <a:picLocks noGrp="1" noChangeAspect="1"/>
          </p:cNvPicPr>
          <p:nvPr>
            <p:ph idx="1"/>
          </p:nvPr>
        </p:nvPicPr>
        <p:blipFill>
          <a:blip r:embed="rId3"/>
          <a:stretch>
            <a:fillRect/>
          </a:stretch>
        </p:blipFill>
        <p:spPr>
          <a:xfrm>
            <a:off x="2692400" y="3276600"/>
            <a:ext cx="6807200" cy="1219200"/>
          </a:xfrm>
          <a:prstGeom prst="rect">
            <a:avLst/>
          </a:prstGeom>
        </p:spPr>
      </p:pic>
    </p:spTree>
    <p:extLst>
      <p:ext uri="{BB962C8B-B14F-4D97-AF65-F5344CB8AC3E}">
        <p14:creationId xmlns:p14="http://schemas.microsoft.com/office/powerpoint/2010/main" val="1135474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Iconography </a:t>
            </a:r>
            <a:r>
              <a:rPr lang="mr-IN" dirty="0" smtClean="0"/>
              <a:t>–</a:t>
            </a:r>
            <a:r>
              <a:rPr lang="en-US" dirty="0" smtClean="0"/>
              <a:t> Bar Button Icons</a:t>
            </a:r>
            <a:endParaRPr lang="en-US" dirty="0"/>
          </a:p>
        </p:txBody>
      </p:sp>
      <p:pic>
        <p:nvPicPr>
          <p:cNvPr id="5" name="Content Placeholder 4"/>
          <p:cNvPicPr>
            <a:picLocks noGrp="1" noChangeAspect="1"/>
          </p:cNvPicPr>
          <p:nvPr>
            <p:ph idx="1"/>
          </p:nvPr>
        </p:nvPicPr>
        <p:blipFill>
          <a:blip r:embed="rId3"/>
          <a:stretch>
            <a:fillRect/>
          </a:stretch>
        </p:blipFill>
        <p:spPr>
          <a:xfrm>
            <a:off x="1295400" y="2618925"/>
            <a:ext cx="9601200" cy="669174"/>
          </a:xfrm>
          <a:prstGeom prst="rect">
            <a:avLst/>
          </a:prstGeom>
        </p:spPr>
      </p:pic>
    </p:spTree>
    <p:extLst>
      <p:ext uri="{BB962C8B-B14F-4D97-AF65-F5344CB8AC3E}">
        <p14:creationId xmlns:p14="http://schemas.microsoft.com/office/powerpoint/2010/main" val="1605715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UI Fundamentals</a:t>
            </a:r>
            <a:endParaRPr lang="en-US" dirty="0"/>
          </a:p>
        </p:txBody>
      </p:sp>
      <p:pic>
        <p:nvPicPr>
          <p:cNvPr id="4" name="Content Placeholder 3"/>
          <p:cNvPicPr>
            <a:picLocks noGrp="1" noChangeAspect="1"/>
          </p:cNvPicPr>
          <p:nvPr>
            <p:ph idx="1"/>
          </p:nvPr>
        </p:nvPicPr>
        <p:blipFill>
          <a:blip r:embed="rId3"/>
          <a:stretch>
            <a:fillRect/>
          </a:stretch>
        </p:blipFill>
        <p:spPr>
          <a:xfrm>
            <a:off x="2414841" y="1981200"/>
            <a:ext cx="7362318" cy="3810000"/>
          </a:xfrm>
          <a:prstGeom prst="rect">
            <a:avLst/>
          </a:prstGeom>
        </p:spPr>
      </p:pic>
    </p:spTree>
    <p:extLst>
      <p:ext uri="{BB962C8B-B14F-4D97-AF65-F5344CB8AC3E}">
        <p14:creationId xmlns:p14="http://schemas.microsoft.com/office/powerpoint/2010/main" val="2112045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UI Fundamentals</a:t>
            </a:r>
            <a:endParaRPr lang="en-US" dirty="0"/>
          </a:p>
        </p:txBody>
      </p:sp>
      <p:pic>
        <p:nvPicPr>
          <p:cNvPr id="4" name="Content Placeholder 3"/>
          <p:cNvPicPr>
            <a:picLocks noGrp="1" noChangeAspect="1"/>
          </p:cNvPicPr>
          <p:nvPr>
            <p:ph idx="1"/>
          </p:nvPr>
        </p:nvPicPr>
        <p:blipFill>
          <a:blip r:embed="rId3"/>
          <a:stretch>
            <a:fillRect/>
          </a:stretch>
        </p:blipFill>
        <p:spPr>
          <a:xfrm>
            <a:off x="2414841" y="1981200"/>
            <a:ext cx="7362318" cy="3810000"/>
          </a:xfrm>
          <a:prstGeom prst="rect">
            <a:avLst/>
          </a:prstGeom>
        </p:spPr>
      </p:pic>
    </p:spTree>
    <p:extLst>
      <p:ext uri="{BB962C8B-B14F-4D97-AF65-F5344CB8AC3E}">
        <p14:creationId xmlns:p14="http://schemas.microsoft.com/office/powerpoint/2010/main" val="2107608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UI Fundamentals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81735" y="1981200"/>
            <a:ext cx="8628529" cy="3810000"/>
          </a:xfrm>
        </p:spPr>
      </p:pic>
    </p:spTree>
    <p:extLst>
      <p:ext uri="{BB962C8B-B14F-4D97-AF65-F5344CB8AC3E}">
        <p14:creationId xmlns:p14="http://schemas.microsoft.com/office/powerpoint/2010/main" val="36601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UI Fundamentals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32100" y="2292350"/>
            <a:ext cx="6527800" cy="3187700"/>
          </a:xfrm>
        </p:spPr>
      </p:pic>
    </p:spTree>
    <p:extLst>
      <p:ext uri="{BB962C8B-B14F-4D97-AF65-F5344CB8AC3E}">
        <p14:creationId xmlns:p14="http://schemas.microsoft.com/office/powerpoint/2010/main" val="51456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UI Fundamentals</a:t>
            </a:r>
            <a:endParaRPr lang="en-US" dirty="0"/>
          </a:p>
        </p:txBody>
      </p:sp>
      <p:pic>
        <p:nvPicPr>
          <p:cNvPr id="5" name="Content Placeholder 4"/>
          <p:cNvPicPr>
            <a:picLocks noGrp="1" noChangeAspect="1"/>
          </p:cNvPicPr>
          <p:nvPr>
            <p:ph idx="1"/>
          </p:nvPr>
        </p:nvPicPr>
        <p:blipFill>
          <a:blip r:embed="rId3"/>
          <a:stretch>
            <a:fillRect/>
          </a:stretch>
        </p:blipFill>
        <p:spPr>
          <a:xfrm>
            <a:off x="4679950" y="2705100"/>
            <a:ext cx="2832100" cy="2362200"/>
          </a:xfrm>
          <a:prstGeom prst="rect">
            <a:avLst/>
          </a:prstGeom>
        </p:spPr>
      </p:pic>
    </p:spTree>
    <p:extLst>
      <p:ext uri="{BB962C8B-B14F-4D97-AF65-F5344CB8AC3E}">
        <p14:creationId xmlns:p14="http://schemas.microsoft.com/office/powerpoint/2010/main" val="671587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UI Fundamentals</a:t>
            </a:r>
            <a:endParaRPr lang="en-US" dirty="0"/>
          </a:p>
        </p:txBody>
      </p:sp>
      <p:pic>
        <p:nvPicPr>
          <p:cNvPr id="4" name="Content Placeholder 3"/>
          <p:cNvPicPr>
            <a:picLocks noGrp="1" noChangeAspect="1"/>
          </p:cNvPicPr>
          <p:nvPr>
            <p:ph idx="1"/>
          </p:nvPr>
        </p:nvPicPr>
        <p:blipFill>
          <a:blip r:embed="rId3"/>
          <a:stretch>
            <a:fillRect/>
          </a:stretch>
        </p:blipFill>
        <p:spPr>
          <a:xfrm>
            <a:off x="4076700" y="2692400"/>
            <a:ext cx="4038600" cy="2387600"/>
          </a:xfrm>
          <a:prstGeom prst="rect">
            <a:avLst/>
          </a:prstGeom>
        </p:spPr>
      </p:pic>
    </p:spTree>
    <p:extLst>
      <p:ext uri="{BB962C8B-B14F-4D97-AF65-F5344CB8AC3E}">
        <p14:creationId xmlns:p14="http://schemas.microsoft.com/office/powerpoint/2010/main" val="1283941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UI Fundamentals</a:t>
            </a:r>
            <a:endParaRPr lang="en-US" dirty="0"/>
          </a:p>
        </p:txBody>
      </p:sp>
      <p:pic>
        <p:nvPicPr>
          <p:cNvPr id="5" name="Content Placeholder 4"/>
          <p:cNvPicPr>
            <a:picLocks noGrp="1" noChangeAspect="1"/>
          </p:cNvPicPr>
          <p:nvPr>
            <p:ph idx="1"/>
          </p:nvPr>
        </p:nvPicPr>
        <p:blipFill>
          <a:blip r:embed="rId3"/>
          <a:stretch>
            <a:fillRect/>
          </a:stretch>
        </p:blipFill>
        <p:spPr>
          <a:xfrm>
            <a:off x="3055211" y="1981200"/>
            <a:ext cx="6081577" cy="3810000"/>
          </a:xfrm>
          <a:prstGeom prst="rect">
            <a:avLst/>
          </a:prstGeom>
        </p:spPr>
      </p:pic>
    </p:spTree>
    <p:extLst>
      <p:ext uri="{BB962C8B-B14F-4D97-AF65-F5344CB8AC3E}">
        <p14:creationId xmlns:p14="http://schemas.microsoft.com/office/powerpoint/2010/main" val="1587060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UI hierarchy and views inheritance</a:t>
            </a:r>
            <a:endParaRPr lang="en-US" dirty="0"/>
          </a:p>
        </p:txBody>
      </p:sp>
      <p:pic>
        <p:nvPicPr>
          <p:cNvPr id="4" name="Content Placeholder 3"/>
          <p:cNvPicPr>
            <a:picLocks noGrp="1" noChangeAspect="1"/>
          </p:cNvPicPr>
          <p:nvPr>
            <p:ph idx="1"/>
          </p:nvPr>
        </p:nvPicPr>
        <p:blipFill>
          <a:blip r:embed="rId3"/>
          <a:stretch>
            <a:fillRect/>
          </a:stretch>
        </p:blipFill>
        <p:spPr>
          <a:xfrm>
            <a:off x="3689350" y="2171700"/>
            <a:ext cx="4813300" cy="3429000"/>
          </a:xfrm>
          <a:prstGeom prst="rect">
            <a:avLst/>
          </a:prstGeom>
        </p:spPr>
      </p:pic>
    </p:spTree>
    <p:extLst>
      <p:ext uri="{BB962C8B-B14F-4D97-AF65-F5344CB8AC3E}">
        <p14:creationId xmlns:p14="http://schemas.microsoft.com/office/powerpoint/2010/main" val="89744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UI hierarchy and views inheritance</a:t>
            </a:r>
            <a:endParaRPr lang="en-US" dirty="0"/>
          </a:p>
        </p:txBody>
      </p:sp>
      <p:sp>
        <p:nvSpPr>
          <p:cNvPr id="3" name="Content Placeholder 2"/>
          <p:cNvSpPr>
            <a:spLocks noGrp="1"/>
          </p:cNvSpPr>
          <p:nvPr>
            <p:ph idx="1"/>
          </p:nvPr>
        </p:nvSpPr>
        <p:spPr/>
        <p:txBody>
          <a:bodyPr>
            <a:normAutofit/>
          </a:bodyPr>
          <a:lstStyle/>
          <a:p>
            <a:pPr marL="0" indent="0">
              <a:buNone/>
            </a:pPr>
            <a:r>
              <a:rPr lang="en-US" sz="2800" dirty="0"/>
              <a:t>let </a:t>
            </a:r>
            <a:r>
              <a:rPr lang="en-US" sz="2800" dirty="0" err="1"/>
              <a:t>parentView</a:t>
            </a:r>
            <a:r>
              <a:rPr lang="en-US" sz="2800" dirty="0"/>
              <a:t> = </a:t>
            </a:r>
            <a:r>
              <a:rPr lang="en-US" sz="2800" dirty="0" err="1"/>
              <a:t>view.superview</a:t>
            </a:r>
            <a:r>
              <a:rPr lang="en-US" sz="2800" dirty="0"/>
              <a:t> </a:t>
            </a:r>
            <a:endParaRPr lang="en-US" sz="2800" dirty="0" smtClean="0"/>
          </a:p>
          <a:p>
            <a:pPr marL="0" indent="0">
              <a:buNone/>
            </a:pPr>
            <a:r>
              <a:rPr lang="en-US" sz="2800" dirty="0"/>
              <a:t>let children = </a:t>
            </a:r>
            <a:r>
              <a:rPr lang="en-US" sz="2800" dirty="0" err="1"/>
              <a:t>view.subviews</a:t>
            </a:r>
            <a:r>
              <a:rPr lang="en-US" sz="2800" dirty="0"/>
              <a:t> </a:t>
            </a:r>
          </a:p>
        </p:txBody>
      </p:sp>
    </p:spTree>
    <p:extLst>
      <p:ext uri="{BB962C8B-B14F-4D97-AF65-F5344CB8AC3E}">
        <p14:creationId xmlns:p14="http://schemas.microsoft.com/office/powerpoint/2010/main" val="201104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UI hierarchy and views inheritance</a:t>
            </a:r>
            <a:endParaRPr lang="en-US" dirty="0"/>
          </a:p>
        </p:txBody>
      </p:sp>
      <p:sp>
        <p:nvSpPr>
          <p:cNvPr id="3" name="Content Placeholder 2"/>
          <p:cNvSpPr>
            <a:spLocks noGrp="1"/>
          </p:cNvSpPr>
          <p:nvPr>
            <p:ph idx="1"/>
          </p:nvPr>
        </p:nvSpPr>
        <p:spPr/>
        <p:txBody>
          <a:bodyPr>
            <a:normAutofit/>
          </a:bodyPr>
          <a:lstStyle/>
          <a:p>
            <a:pPr marL="0" indent="0">
              <a:buNone/>
            </a:pPr>
            <a:r>
              <a:rPr lang="en-US" sz="2800" dirty="0" err="1"/>
              <a:t>containerView.addSubview</a:t>
            </a:r>
            <a:r>
              <a:rPr lang="en-US" sz="2800" dirty="0"/>
              <a:t>(</a:t>
            </a:r>
            <a:r>
              <a:rPr lang="en-US" sz="2800" dirty="0" err="1"/>
              <a:t>childView</a:t>
            </a:r>
            <a:r>
              <a:rPr lang="en-US" sz="2800" dirty="0"/>
              <a:t>)</a:t>
            </a:r>
          </a:p>
        </p:txBody>
      </p:sp>
    </p:spTree>
    <p:extLst>
      <p:ext uri="{BB962C8B-B14F-4D97-AF65-F5344CB8AC3E}">
        <p14:creationId xmlns:p14="http://schemas.microsoft.com/office/powerpoint/2010/main" val="1844180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Iconography </a:t>
            </a:r>
            <a:r>
              <a:rPr lang="mr-IN" dirty="0" smtClean="0"/>
              <a:t>–</a:t>
            </a:r>
            <a:r>
              <a:rPr lang="en-US" dirty="0" smtClean="0"/>
              <a:t> Activity View Icons</a:t>
            </a:r>
            <a:endParaRPr lang="en-US" dirty="0"/>
          </a:p>
        </p:txBody>
      </p:sp>
      <p:pic>
        <p:nvPicPr>
          <p:cNvPr id="4" name="Content Placeholder 3"/>
          <p:cNvPicPr>
            <a:picLocks noGrp="1" noChangeAspect="1"/>
          </p:cNvPicPr>
          <p:nvPr>
            <p:ph idx="1"/>
          </p:nvPr>
        </p:nvPicPr>
        <p:blipFill>
          <a:blip r:embed="rId3"/>
          <a:stretch>
            <a:fillRect/>
          </a:stretch>
        </p:blipFill>
        <p:spPr>
          <a:xfrm>
            <a:off x="1295400" y="3158836"/>
            <a:ext cx="9601200" cy="1454727"/>
          </a:xfrm>
          <a:prstGeom prst="rect">
            <a:avLst/>
          </a:prstGeom>
        </p:spPr>
      </p:pic>
    </p:spTree>
    <p:extLst>
      <p:ext uri="{BB962C8B-B14F-4D97-AF65-F5344CB8AC3E}">
        <p14:creationId xmlns:p14="http://schemas.microsoft.com/office/powerpoint/2010/main" val="1183763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UI hierarchy and views inheritance</a:t>
            </a:r>
            <a:endParaRPr lang="en-US" dirty="0"/>
          </a:p>
        </p:txBody>
      </p:sp>
      <p:pic>
        <p:nvPicPr>
          <p:cNvPr id="5" name="Content Placeholder 4"/>
          <p:cNvPicPr>
            <a:picLocks noGrp="1" noChangeAspect="1"/>
          </p:cNvPicPr>
          <p:nvPr>
            <p:ph idx="1"/>
          </p:nvPr>
        </p:nvPicPr>
        <p:blipFill>
          <a:blip r:embed="rId3"/>
          <a:stretch>
            <a:fillRect/>
          </a:stretch>
        </p:blipFill>
        <p:spPr>
          <a:xfrm>
            <a:off x="4337050" y="2082800"/>
            <a:ext cx="3517900" cy="3606800"/>
          </a:xfrm>
          <a:prstGeom prst="rect">
            <a:avLst/>
          </a:prstGeom>
        </p:spPr>
      </p:pic>
    </p:spTree>
    <p:extLst>
      <p:ext uri="{BB962C8B-B14F-4D97-AF65-F5344CB8AC3E}">
        <p14:creationId xmlns:p14="http://schemas.microsoft.com/office/powerpoint/2010/main" val="807650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UI hierarchy and views inheritance</a:t>
            </a:r>
            <a:endParaRPr lang="en-US" dirty="0"/>
          </a:p>
        </p:txBody>
      </p:sp>
      <p:sp>
        <p:nvSpPr>
          <p:cNvPr id="3" name="Content Placeholder 2"/>
          <p:cNvSpPr>
            <a:spLocks noGrp="1"/>
          </p:cNvSpPr>
          <p:nvPr>
            <p:ph idx="1"/>
          </p:nvPr>
        </p:nvSpPr>
        <p:spPr/>
        <p:txBody>
          <a:bodyPr>
            <a:normAutofit/>
          </a:bodyPr>
          <a:lstStyle/>
          <a:p>
            <a:pPr marL="0" indent="0">
              <a:buNone/>
            </a:pPr>
            <a:r>
              <a:rPr lang="en-US" sz="2800" dirty="0" err="1"/>
              <a:t>containerView.insertSubview</a:t>
            </a:r>
            <a:r>
              <a:rPr lang="en-US" sz="2800" dirty="0"/>
              <a:t>(</a:t>
            </a:r>
            <a:r>
              <a:rPr lang="en-US" sz="2800" dirty="0" err="1"/>
              <a:t>childView</a:t>
            </a:r>
            <a:r>
              <a:rPr lang="en-US" sz="2800" dirty="0"/>
              <a:t>, </a:t>
            </a:r>
            <a:r>
              <a:rPr lang="en-US" sz="2800" dirty="0" err="1"/>
              <a:t>atIndex</a:t>
            </a:r>
            <a:r>
              <a:rPr lang="en-US" sz="2800" dirty="0"/>
              <a:t>: 2) </a:t>
            </a:r>
          </a:p>
        </p:txBody>
      </p:sp>
    </p:spTree>
    <p:extLst>
      <p:ext uri="{BB962C8B-B14F-4D97-AF65-F5344CB8AC3E}">
        <p14:creationId xmlns:p14="http://schemas.microsoft.com/office/powerpoint/2010/main" val="1144399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UI hierarchy and views inheritance</a:t>
            </a:r>
            <a:endParaRPr lang="en-US" dirty="0"/>
          </a:p>
        </p:txBody>
      </p:sp>
      <p:sp>
        <p:nvSpPr>
          <p:cNvPr id="3" name="Content Placeholder 2"/>
          <p:cNvSpPr>
            <a:spLocks noGrp="1"/>
          </p:cNvSpPr>
          <p:nvPr>
            <p:ph idx="1"/>
          </p:nvPr>
        </p:nvSpPr>
        <p:spPr>
          <a:xfrm>
            <a:off x="457200" y="1981201"/>
            <a:ext cx="11192256" cy="3809999"/>
          </a:xfrm>
        </p:spPr>
        <p:txBody>
          <a:bodyPr>
            <a:normAutofit/>
          </a:bodyPr>
          <a:lstStyle/>
          <a:p>
            <a:pPr marL="0" indent="0">
              <a:buNone/>
            </a:pPr>
            <a:r>
              <a:rPr lang="en-US" sz="2800" dirty="0" err="1"/>
              <a:t>containerView.insertSubview</a:t>
            </a:r>
            <a:r>
              <a:rPr lang="en-US" sz="2800" dirty="0"/>
              <a:t>(</a:t>
            </a:r>
            <a:r>
              <a:rPr lang="en-US" sz="2800" dirty="0" err="1"/>
              <a:t>childView</a:t>
            </a:r>
            <a:r>
              <a:rPr lang="en-US" sz="2800" dirty="0"/>
              <a:t>, </a:t>
            </a:r>
            <a:r>
              <a:rPr lang="en-US" sz="2800" dirty="0" err="1"/>
              <a:t>aboveSubview</a:t>
            </a:r>
            <a:r>
              <a:rPr lang="en-US" sz="2800" dirty="0"/>
              <a:t>: </a:t>
            </a:r>
            <a:r>
              <a:rPr lang="en-US" sz="2800" dirty="0" err="1"/>
              <a:t>anotherView</a:t>
            </a:r>
            <a:r>
              <a:rPr lang="en-US" sz="2800" dirty="0"/>
              <a:t>) </a:t>
            </a:r>
            <a:endParaRPr lang="en-US" sz="2800" dirty="0" smtClean="0"/>
          </a:p>
          <a:p>
            <a:pPr marL="0" indent="0">
              <a:buNone/>
            </a:pPr>
            <a:r>
              <a:rPr lang="en-US" sz="2800" dirty="0" err="1" smtClean="0"/>
              <a:t>containerView.insertSubview</a:t>
            </a:r>
            <a:r>
              <a:rPr lang="en-US" sz="2800" dirty="0" smtClean="0"/>
              <a:t>(</a:t>
            </a:r>
            <a:r>
              <a:rPr lang="en-US" sz="2800" dirty="0" err="1" smtClean="0"/>
              <a:t>childView</a:t>
            </a:r>
            <a:r>
              <a:rPr lang="en-US" sz="2800" dirty="0"/>
              <a:t>, </a:t>
            </a:r>
            <a:r>
              <a:rPr lang="en-US" sz="2800" dirty="0" err="1"/>
              <a:t>belowSubview</a:t>
            </a:r>
            <a:r>
              <a:rPr lang="en-US" sz="2800" dirty="0"/>
              <a:t>: </a:t>
            </a:r>
            <a:r>
              <a:rPr lang="en-US" sz="2800" dirty="0" err="1"/>
              <a:t>anotherView</a:t>
            </a:r>
            <a:r>
              <a:rPr lang="en-US" sz="2800" dirty="0"/>
              <a:t>) </a:t>
            </a:r>
          </a:p>
        </p:txBody>
      </p:sp>
    </p:spTree>
    <p:extLst>
      <p:ext uri="{BB962C8B-B14F-4D97-AF65-F5344CB8AC3E}">
        <p14:creationId xmlns:p14="http://schemas.microsoft.com/office/powerpoint/2010/main" val="1475203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UI hierarchy and views inheritance</a:t>
            </a:r>
            <a:endParaRPr lang="en-US" dirty="0"/>
          </a:p>
        </p:txBody>
      </p:sp>
      <p:sp>
        <p:nvSpPr>
          <p:cNvPr id="3" name="Content Placeholder 2"/>
          <p:cNvSpPr>
            <a:spLocks noGrp="1"/>
          </p:cNvSpPr>
          <p:nvPr>
            <p:ph idx="1"/>
          </p:nvPr>
        </p:nvSpPr>
        <p:spPr>
          <a:xfrm>
            <a:off x="1295400" y="1981201"/>
            <a:ext cx="10354056" cy="3809999"/>
          </a:xfrm>
        </p:spPr>
        <p:txBody>
          <a:bodyPr>
            <a:normAutofit/>
          </a:bodyPr>
          <a:lstStyle/>
          <a:p>
            <a:pPr marL="0" indent="0">
              <a:buNone/>
            </a:pPr>
            <a:r>
              <a:rPr lang="en-US" sz="2800" dirty="0"/>
              <a:t>for </a:t>
            </a:r>
            <a:r>
              <a:rPr lang="en-US" sz="2800" dirty="0" err="1"/>
              <a:t>subview</a:t>
            </a:r>
            <a:r>
              <a:rPr lang="en-US" sz="2800" dirty="0"/>
              <a:t> in </a:t>
            </a:r>
            <a:r>
              <a:rPr lang="en-US" sz="2800" dirty="0" err="1"/>
              <a:t>container.subviews</a:t>
            </a:r>
            <a:r>
              <a:rPr lang="en-US" sz="2800" dirty="0"/>
              <a:t> { </a:t>
            </a:r>
            <a:r>
              <a:rPr lang="en-US" sz="2800" dirty="0" smtClean="0"/>
              <a:t>	</a:t>
            </a:r>
            <a:r>
              <a:rPr lang="en-US" sz="2800" dirty="0" err="1" smtClean="0"/>
              <a:t>subview.removeFromSuperview</a:t>
            </a:r>
            <a:r>
              <a:rPr lang="en-US" sz="2800" dirty="0"/>
              <a:t>() </a:t>
            </a:r>
            <a:r>
              <a:rPr lang="en-US" sz="2800" dirty="0" smtClean="0"/>
              <a:t/>
            </a:r>
            <a:br>
              <a:rPr lang="en-US" sz="2800" dirty="0" smtClean="0"/>
            </a:br>
            <a:r>
              <a:rPr lang="en-US" sz="2800" dirty="0" smtClean="0"/>
              <a:t>}</a:t>
            </a:r>
            <a:endParaRPr lang="en-US" sz="2800" dirty="0"/>
          </a:p>
        </p:txBody>
      </p:sp>
    </p:spTree>
    <p:extLst>
      <p:ext uri="{BB962C8B-B14F-4D97-AF65-F5344CB8AC3E}">
        <p14:creationId xmlns:p14="http://schemas.microsoft.com/office/powerpoint/2010/main" val="1441260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UI hierarchy and views inheritance</a:t>
            </a:r>
            <a:endParaRPr lang="en-US" dirty="0"/>
          </a:p>
        </p:txBody>
      </p:sp>
      <p:sp>
        <p:nvSpPr>
          <p:cNvPr id="3" name="Content Placeholder 2"/>
          <p:cNvSpPr>
            <a:spLocks noGrp="1"/>
          </p:cNvSpPr>
          <p:nvPr>
            <p:ph idx="1"/>
          </p:nvPr>
        </p:nvSpPr>
        <p:spPr>
          <a:xfrm>
            <a:off x="1295400" y="1981201"/>
            <a:ext cx="10354056" cy="3809999"/>
          </a:xfrm>
        </p:spPr>
        <p:txBody>
          <a:bodyPr>
            <a:normAutofit/>
          </a:bodyPr>
          <a:lstStyle/>
          <a:p>
            <a:pPr marL="0" indent="0">
              <a:buNone/>
            </a:pPr>
            <a:r>
              <a:rPr lang="en-US" sz="2800" dirty="0" smtClean="0"/>
              <a:t/>
            </a:r>
            <a:br>
              <a:rPr lang="en-US" sz="2800" dirty="0" smtClean="0"/>
            </a:br>
            <a:endParaRPr lang="en-US" sz="2800" dirty="0"/>
          </a:p>
        </p:txBody>
      </p:sp>
      <p:pic>
        <p:nvPicPr>
          <p:cNvPr id="4" name="Picture 3"/>
          <p:cNvPicPr>
            <a:picLocks noChangeAspect="1"/>
          </p:cNvPicPr>
          <p:nvPr/>
        </p:nvPicPr>
        <p:blipFill>
          <a:blip r:embed="rId3"/>
          <a:stretch>
            <a:fillRect/>
          </a:stretch>
        </p:blipFill>
        <p:spPr>
          <a:xfrm>
            <a:off x="3333750" y="1981201"/>
            <a:ext cx="5524500" cy="4102100"/>
          </a:xfrm>
          <a:prstGeom prst="rect">
            <a:avLst/>
          </a:prstGeom>
        </p:spPr>
      </p:pic>
    </p:spTree>
    <p:extLst>
      <p:ext uri="{BB962C8B-B14F-4D97-AF65-F5344CB8AC3E}">
        <p14:creationId xmlns:p14="http://schemas.microsoft.com/office/powerpoint/2010/main" val="981629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UI hierarchy and views inheritance</a:t>
            </a:r>
            <a:endParaRPr lang="en-US" dirty="0"/>
          </a:p>
        </p:txBody>
      </p:sp>
      <p:sp>
        <p:nvSpPr>
          <p:cNvPr id="3" name="Content Placeholder 2"/>
          <p:cNvSpPr>
            <a:spLocks noGrp="1"/>
          </p:cNvSpPr>
          <p:nvPr>
            <p:ph idx="1"/>
          </p:nvPr>
        </p:nvSpPr>
        <p:spPr/>
        <p:txBody>
          <a:bodyPr/>
          <a:lstStyle/>
          <a:p>
            <a:pPr marL="0" indent="0">
              <a:buNone/>
            </a:pPr>
            <a:r>
              <a:rPr lang="en-US" sz="2800" dirty="0"/>
              <a:t>class </a:t>
            </a:r>
            <a:r>
              <a:rPr lang="en-US" sz="2800" dirty="0" err="1"/>
              <a:t>CustomView</a:t>
            </a:r>
            <a:r>
              <a:rPr lang="en-US" sz="2800" dirty="0"/>
              <a:t>: </a:t>
            </a:r>
            <a:r>
              <a:rPr lang="en-US" sz="2800" dirty="0" err="1"/>
              <a:t>UIView</a:t>
            </a:r>
            <a:r>
              <a:rPr lang="en-US" sz="2800" dirty="0"/>
              <a:t> { </a:t>
            </a:r>
            <a:endParaRPr lang="en-US" sz="2800" dirty="0" smtClean="0"/>
          </a:p>
          <a:p>
            <a:pPr marL="0" indent="0">
              <a:buNone/>
            </a:pPr>
            <a:r>
              <a:rPr lang="en-US" sz="2800" dirty="0"/>
              <a:t>	</a:t>
            </a:r>
            <a:r>
              <a:rPr lang="en-US" sz="2800" dirty="0" smtClean="0"/>
              <a:t>override </a:t>
            </a:r>
            <a:r>
              <a:rPr lang="en-US" sz="2800" dirty="0" err="1"/>
              <a:t>func</a:t>
            </a:r>
            <a:r>
              <a:rPr lang="en-US" sz="2800" dirty="0"/>
              <a:t> </a:t>
            </a:r>
            <a:r>
              <a:rPr lang="en-US" sz="2800" dirty="0" err="1"/>
              <a:t>didMoveToSuperview</a:t>
            </a:r>
            <a:r>
              <a:rPr lang="en-US" sz="2800" dirty="0"/>
              <a:t>() { </a:t>
            </a:r>
            <a:r>
              <a:rPr lang="en-US" sz="2800" dirty="0" smtClean="0"/>
              <a:t/>
            </a:r>
            <a:br>
              <a:rPr lang="en-US" sz="2800" dirty="0" smtClean="0"/>
            </a:br>
            <a:r>
              <a:rPr lang="en-US" sz="2800" dirty="0" smtClean="0"/>
              <a:t>		</a:t>
            </a:r>
            <a:r>
              <a:rPr lang="en-US" sz="2800" dirty="0" err="1" smtClean="0"/>
              <a:t>println</a:t>
            </a:r>
            <a:r>
              <a:rPr lang="en-US" sz="2800" dirty="0"/>
              <a:t>("I have a </a:t>
            </a:r>
            <a:r>
              <a:rPr lang="en-US" sz="2800" dirty="0" err="1"/>
              <a:t>superview</a:t>
            </a:r>
            <a:r>
              <a:rPr lang="en-US" sz="2800" dirty="0"/>
              <a:t>!") </a:t>
            </a:r>
            <a:br>
              <a:rPr lang="en-US" sz="2800" dirty="0"/>
            </a:br>
            <a:r>
              <a:rPr lang="en-US" sz="2800" dirty="0" smtClean="0"/>
              <a:t>	} </a:t>
            </a:r>
          </a:p>
          <a:p>
            <a:pPr marL="0" indent="0">
              <a:buNone/>
            </a:pPr>
            <a:r>
              <a:rPr lang="en-US" sz="2800" dirty="0" smtClean="0"/>
              <a:t>}</a:t>
            </a:r>
            <a:endParaRPr lang="en-US" sz="2800" dirty="0" smtClean="0"/>
          </a:p>
        </p:txBody>
      </p:sp>
    </p:spTree>
    <p:extLst>
      <p:ext uri="{BB962C8B-B14F-4D97-AF65-F5344CB8AC3E}">
        <p14:creationId xmlns:p14="http://schemas.microsoft.com/office/powerpoint/2010/main" val="2147083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UI hierarchy and views inheritance</a:t>
            </a:r>
            <a:endParaRPr lang="en-US" dirty="0"/>
          </a:p>
        </p:txBody>
      </p:sp>
      <p:sp>
        <p:nvSpPr>
          <p:cNvPr id="3" name="Content Placeholder 2"/>
          <p:cNvSpPr>
            <a:spLocks noGrp="1"/>
          </p:cNvSpPr>
          <p:nvPr>
            <p:ph idx="1"/>
          </p:nvPr>
        </p:nvSpPr>
        <p:spPr/>
        <p:txBody>
          <a:bodyPr/>
          <a:lstStyle/>
          <a:p>
            <a:pPr marL="0" indent="0">
              <a:buNone/>
            </a:pPr>
            <a:r>
              <a:rPr lang="en-US" sz="2800" dirty="0"/>
              <a:t>override </a:t>
            </a:r>
            <a:r>
              <a:rPr lang="en-US" sz="2800" dirty="0" err="1"/>
              <a:t>func</a:t>
            </a:r>
            <a:r>
              <a:rPr lang="en-US" sz="2800" dirty="0"/>
              <a:t> </a:t>
            </a:r>
            <a:r>
              <a:rPr lang="en-US" sz="2800" dirty="0" err="1"/>
              <a:t>didAddSubview</a:t>
            </a:r>
            <a:r>
              <a:rPr lang="en-US" sz="2800" dirty="0"/>
              <a:t>(</a:t>
            </a:r>
            <a:r>
              <a:rPr lang="en-US" sz="2800" dirty="0" err="1"/>
              <a:t>subview</a:t>
            </a:r>
            <a:r>
              <a:rPr lang="en-US" sz="2800" dirty="0"/>
              <a:t>: </a:t>
            </a:r>
            <a:r>
              <a:rPr lang="en-US" sz="2800" dirty="0" err="1"/>
              <a:t>UIView</a:t>
            </a:r>
            <a:r>
              <a:rPr lang="en-US" sz="2800" dirty="0"/>
              <a:t>) { </a:t>
            </a:r>
            <a:endParaRPr lang="en-US" sz="2800" dirty="0" smtClean="0"/>
          </a:p>
          <a:p>
            <a:pPr marL="0" indent="0">
              <a:buNone/>
            </a:pPr>
            <a:r>
              <a:rPr lang="en-US" sz="2800" dirty="0" smtClean="0"/>
              <a:t>	</a:t>
            </a:r>
            <a:r>
              <a:rPr lang="en-US" sz="2800" dirty="0" err="1" smtClean="0"/>
              <a:t>println</a:t>
            </a:r>
            <a:r>
              <a:rPr lang="en-US" sz="2800" dirty="0"/>
              <a:t>("The </a:t>
            </a:r>
            <a:r>
              <a:rPr lang="en-US" sz="2800" dirty="0" err="1"/>
              <a:t>subview</a:t>
            </a:r>
            <a:r>
              <a:rPr lang="en-US" sz="2800" dirty="0"/>
              <a:t> \(</a:t>
            </a:r>
            <a:r>
              <a:rPr lang="en-US" sz="2800" dirty="0" err="1"/>
              <a:t>subview</a:t>
            </a:r>
            <a:r>
              <a:rPr lang="en-US" sz="2800" dirty="0"/>
              <a:t>) has been added") </a:t>
            </a:r>
          </a:p>
          <a:p>
            <a:pPr marL="0" indent="0">
              <a:buNone/>
            </a:pPr>
            <a:r>
              <a:rPr lang="en-US" sz="2800" dirty="0" smtClean="0"/>
              <a:t>}</a:t>
            </a:r>
            <a:endParaRPr lang="en-US" sz="2800" dirty="0" smtClean="0"/>
          </a:p>
        </p:txBody>
      </p:sp>
    </p:spTree>
    <p:extLst>
      <p:ext uri="{BB962C8B-B14F-4D97-AF65-F5344CB8AC3E}">
        <p14:creationId xmlns:p14="http://schemas.microsoft.com/office/powerpoint/2010/main" val="1986504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UI hierarchy and views inheritance</a:t>
            </a:r>
            <a:endParaRPr lang="en-US" dirty="0"/>
          </a:p>
        </p:txBody>
      </p:sp>
      <p:sp>
        <p:nvSpPr>
          <p:cNvPr id="3" name="Content Placeholder 2"/>
          <p:cNvSpPr>
            <a:spLocks noGrp="1"/>
          </p:cNvSpPr>
          <p:nvPr>
            <p:ph idx="1"/>
          </p:nvPr>
        </p:nvSpPr>
        <p:spPr>
          <a:xfrm>
            <a:off x="786384" y="1981201"/>
            <a:ext cx="11100816" cy="3809999"/>
          </a:xfrm>
        </p:spPr>
        <p:txBody>
          <a:bodyPr/>
          <a:lstStyle/>
          <a:p>
            <a:pPr marL="0" indent="0">
              <a:buNone/>
            </a:pPr>
            <a:r>
              <a:rPr lang="en-US" sz="2800" dirty="0"/>
              <a:t>override </a:t>
            </a:r>
            <a:r>
              <a:rPr lang="en-US" sz="2800" dirty="0" err="1"/>
              <a:t>func</a:t>
            </a:r>
            <a:r>
              <a:rPr lang="en-US" sz="2800" dirty="0"/>
              <a:t> </a:t>
            </a:r>
            <a:r>
              <a:rPr lang="en-US" sz="2800" dirty="0" err="1"/>
              <a:t>didMoveToWindow</a:t>
            </a:r>
            <a:r>
              <a:rPr lang="en-US" sz="2800" dirty="0"/>
              <a:t>() { </a:t>
            </a:r>
            <a:endParaRPr lang="en-US" sz="2800" dirty="0" smtClean="0"/>
          </a:p>
          <a:p>
            <a:pPr marL="0" indent="0">
              <a:buNone/>
            </a:pPr>
            <a:r>
              <a:rPr lang="en-US" sz="2800" dirty="0"/>
              <a:t>	</a:t>
            </a:r>
            <a:r>
              <a:rPr lang="en-US" sz="2800" dirty="0" err="1" smtClean="0"/>
              <a:t>println</a:t>
            </a:r>
            <a:r>
              <a:rPr lang="en-US" sz="2800" dirty="0"/>
              <a:t>("I've been attached to this window hierarchy: \(window)") </a:t>
            </a:r>
            <a:endParaRPr lang="en-US" sz="2800" dirty="0" smtClean="0"/>
          </a:p>
          <a:p>
            <a:pPr marL="0" indent="0">
              <a:buNone/>
            </a:pPr>
            <a:r>
              <a:rPr lang="en-US" sz="2800" dirty="0" smtClean="0"/>
              <a:t>}</a:t>
            </a:r>
            <a:endParaRPr lang="en-US" sz="2800" dirty="0" smtClean="0"/>
          </a:p>
        </p:txBody>
      </p:sp>
    </p:spTree>
    <p:extLst>
      <p:ext uri="{BB962C8B-B14F-4D97-AF65-F5344CB8AC3E}">
        <p14:creationId xmlns:p14="http://schemas.microsoft.com/office/powerpoint/2010/main" val="186987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UI hierarchy and views inheritance</a:t>
            </a:r>
            <a:endParaRPr lang="en-US" dirty="0"/>
          </a:p>
        </p:txBody>
      </p:sp>
      <p:pic>
        <p:nvPicPr>
          <p:cNvPr id="5" name="Content Placeholder 4"/>
          <p:cNvPicPr>
            <a:picLocks noGrp="1" noChangeAspect="1"/>
          </p:cNvPicPr>
          <p:nvPr>
            <p:ph idx="1"/>
          </p:nvPr>
        </p:nvPicPr>
        <p:blipFill>
          <a:blip r:embed="rId3"/>
          <a:stretch>
            <a:fillRect/>
          </a:stretch>
        </p:blipFill>
        <p:spPr>
          <a:xfrm>
            <a:off x="3821373" y="1981200"/>
            <a:ext cx="4549253" cy="3810000"/>
          </a:xfrm>
          <a:prstGeom prst="rect">
            <a:avLst/>
          </a:prstGeom>
        </p:spPr>
      </p:pic>
    </p:spTree>
    <p:extLst>
      <p:ext uri="{BB962C8B-B14F-4D97-AF65-F5344CB8AC3E}">
        <p14:creationId xmlns:p14="http://schemas.microsoft.com/office/powerpoint/2010/main" val="848432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UI hierarchy and views inheritance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87950" y="1981200"/>
            <a:ext cx="6816099" cy="3810000"/>
          </a:xfrm>
        </p:spPr>
      </p:pic>
    </p:spTree>
    <p:extLst>
      <p:ext uri="{BB962C8B-B14F-4D97-AF65-F5344CB8AC3E}">
        <p14:creationId xmlns:p14="http://schemas.microsoft.com/office/powerpoint/2010/main" val="137335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Iconography </a:t>
            </a:r>
            <a:r>
              <a:rPr lang="mr-IN" dirty="0" smtClean="0"/>
              <a:t>–</a:t>
            </a:r>
            <a:r>
              <a:rPr lang="en-US" dirty="0" smtClean="0"/>
              <a:t> Activity View Icons</a:t>
            </a:r>
            <a:endParaRPr lang="en-US" dirty="0"/>
          </a:p>
        </p:txBody>
      </p:sp>
      <p:pic>
        <p:nvPicPr>
          <p:cNvPr id="5" name="Content Placeholder 4"/>
          <p:cNvPicPr>
            <a:picLocks noGrp="1" noChangeAspect="1"/>
          </p:cNvPicPr>
          <p:nvPr>
            <p:ph idx="1"/>
          </p:nvPr>
        </p:nvPicPr>
        <p:blipFill>
          <a:blip r:embed="rId3"/>
          <a:stretch>
            <a:fillRect/>
          </a:stretch>
        </p:blipFill>
        <p:spPr>
          <a:xfrm>
            <a:off x="3476625" y="1981200"/>
            <a:ext cx="5238750" cy="3810000"/>
          </a:xfrm>
          <a:prstGeom prst="rect">
            <a:avLst/>
          </a:prstGeom>
        </p:spPr>
      </p:pic>
    </p:spTree>
    <p:extLst>
      <p:ext uri="{BB962C8B-B14F-4D97-AF65-F5344CB8AC3E}">
        <p14:creationId xmlns:p14="http://schemas.microsoft.com/office/powerpoint/2010/main" val="1257399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972793669"/>
              </p:ext>
            </p:extLst>
          </p:nvPr>
        </p:nvGraphicFramePr>
        <p:xfrm>
          <a:off x="691896" y="573024"/>
          <a:ext cx="11103864" cy="5588000"/>
        </p:xfrm>
        <a:graphic>
          <a:graphicData uri="http://schemas.openxmlformats.org/drawingml/2006/table">
            <a:tbl>
              <a:tblPr firstRow="1" bandRow="1">
                <a:tableStyleId>{69012ECD-51FC-41F1-AA8D-1B2483CD663E}</a:tableStyleId>
              </a:tblPr>
              <a:tblGrid>
                <a:gridCol w="2545080"/>
                <a:gridCol w="8558784"/>
              </a:tblGrid>
              <a:tr h="370840">
                <a:tc>
                  <a:txBody>
                    <a:bodyPr/>
                    <a:lstStyle/>
                    <a:p>
                      <a:pPr algn="l"/>
                      <a:r>
                        <a:rPr lang="en-US" b="1" i="0" dirty="0">
                          <a:effectLst/>
                          <a:latin typeface="inherit" charset="0"/>
                        </a:rPr>
                        <a:t>Function</a:t>
                      </a:r>
                    </a:p>
                  </a:txBody>
                  <a:tcPr marL="38100" marR="38100" marT="38100" marB="38100" anchor="b"/>
                </a:tc>
                <a:tc>
                  <a:txBody>
                    <a:bodyPr/>
                    <a:lstStyle/>
                    <a:p>
                      <a:pPr algn="l"/>
                      <a:r>
                        <a:rPr lang="en-US" b="1" i="0">
                          <a:effectLst/>
                          <a:latin typeface="inherit" charset="0"/>
                        </a:rPr>
                        <a:t>Description</a:t>
                      </a:r>
                    </a:p>
                  </a:txBody>
                  <a:tcPr marL="38100" marR="38100" marT="38100" marB="38100" anchor="b"/>
                </a:tc>
              </a:tr>
              <a:tr h="370840">
                <a:tc>
                  <a:txBody>
                    <a:bodyPr/>
                    <a:lstStyle/>
                    <a:p>
                      <a:pPr algn="l"/>
                      <a:r>
                        <a:rPr lang="en-US">
                          <a:effectLst/>
                          <a:latin typeface="inherit" charset="0"/>
                        </a:rPr>
                        <a:t>loadView</a:t>
                      </a:r>
                    </a:p>
                  </a:txBody>
                  <a:tcPr marL="38100" marR="38100" marT="38100" marB="38100"/>
                </a:tc>
                <a:tc>
                  <a:txBody>
                    <a:bodyPr/>
                    <a:lstStyle/>
                    <a:p>
                      <a:pPr algn="l"/>
                      <a:r>
                        <a:rPr lang="en-US">
                          <a:effectLst/>
                          <a:latin typeface="inherit" charset="0"/>
                        </a:rPr>
                        <a:t>This is called when the view is created and assigned to the view property. Depending on the setup of the view controller, a view can be created using a Storyboard or a .xib file. You will not override this method unless you decide not to implement the view using Interface Builder.</a:t>
                      </a:r>
                    </a:p>
                  </a:txBody>
                  <a:tcPr marL="38100" marR="38100" marT="38100" marB="38100"/>
                </a:tc>
              </a:tr>
              <a:tr h="370840">
                <a:tc>
                  <a:txBody>
                    <a:bodyPr/>
                    <a:lstStyle/>
                    <a:p>
                      <a:pPr algn="l"/>
                      <a:r>
                        <a:rPr lang="en-US">
                          <a:effectLst/>
                          <a:latin typeface="inherit" charset="0"/>
                        </a:rPr>
                        <a:t>viewDidLoad</a:t>
                      </a:r>
                    </a:p>
                  </a:txBody>
                  <a:tcPr marL="38100" marR="38100" marT="38100" marB="38100"/>
                </a:tc>
                <a:tc>
                  <a:txBody>
                    <a:bodyPr/>
                    <a:lstStyle/>
                    <a:p>
                      <a:pPr algn="l"/>
                      <a:r>
                        <a:rPr lang="en-US">
                          <a:effectLst/>
                          <a:latin typeface="inherit" charset="0"/>
                        </a:rPr>
                        <a:t>This is called after the view is loaded. You will override this to perform additional adjustments to the user interface. You can set the text value of labels with the data received from a previous controller in the navigation hierarchy, for instance.</a:t>
                      </a:r>
                    </a:p>
                  </a:txBody>
                  <a:tcPr marL="38100" marR="38100" marT="38100" marB="38100"/>
                </a:tc>
              </a:tr>
              <a:tr h="370840">
                <a:tc>
                  <a:txBody>
                    <a:bodyPr/>
                    <a:lstStyle/>
                    <a:p>
                      <a:pPr algn="l"/>
                      <a:r>
                        <a:rPr lang="en-US">
                          <a:effectLst/>
                          <a:latin typeface="inherit" charset="0"/>
                        </a:rPr>
                        <a:t>viewWillAppear</a:t>
                      </a:r>
                    </a:p>
                  </a:txBody>
                  <a:tcPr marL="38100" marR="38100" marT="38100" marB="38100"/>
                </a:tc>
                <a:tc>
                  <a:txBody>
                    <a:bodyPr/>
                    <a:lstStyle/>
                    <a:p>
                      <a:pPr algn="l"/>
                      <a:r>
                        <a:rPr lang="en-US">
                          <a:effectLst/>
                          <a:latin typeface="inherit" charset="0"/>
                        </a:rPr>
                        <a:t>This is called just before the view is added to a view hierarchy. It is obviously called after viewDidLoad, and it may be called more than once during the view controller's life cycle.</a:t>
                      </a:r>
                    </a:p>
                  </a:txBody>
                  <a:tcPr marL="38100" marR="38100" marT="38100" marB="38100"/>
                </a:tc>
              </a:tr>
              <a:tr h="370840">
                <a:tc>
                  <a:txBody>
                    <a:bodyPr/>
                    <a:lstStyle/>
                    <a:p>
                      <a:pPr algn="l"/>
                      <a:r>
                        <a:rPr lang="en-US">
                          <a:effectLst/>
                          <a:latin typeface="inherit" charset="0"/>
                        </a:rPr>
                        <a:t>viewDidAppear</a:t>
                      </a:r>
                    </a:p>
                  </a:txBody>
                  <a:tcPr marL="38100" marR="38100" marT="38100" marB="38100"/>
                </a:tc>
                <a:tc>
                  <a:txBody>
                    <a:bodyPr/>
                    <a:lstStyle/>
                    <a:p>
                      <a:pPr algn="l"/>
                      <a:r>
                        <a:rPr lang="en-US">
                          <a:effectLst/>
                          <a:latin typeface="inherit" charset="0"/>
                        </a:rPr>
                        <a:t>This is called after the view is added to a view hierarchy. When this method is called, the view is visible, and its window property is no longer nil.</a:t>
                      </a:r>
                    </a:p>
                  </a:txBody>
                  <a:tcPr marL="38100" marR="38100" marT="38100" marB="38100"/>
                </a:tc>
              </a:tr>
              <a:tr h="370840">
                <a:tc>
                  <a:txBody>
                    <a:bodyPr/>
                    <a:lstStyle/>
                    <a:p>
                      <a:pPr algn="l"/>
                      <a:r>
                        <a:rPr lang="en-US">
                          <a:effectLst/>
                          <a:latin typeface="inherit" charset="0"/>
                        </a:rPr>
                        <a:t>viewWillLayoutSubviews</a:t>
                      </a:r>
                    </a:p>
                  </a:txBody>
                  <a:tcPr marL="38100" marR="38100" marT="38100" marB="38100"/>
                </a:tc>
                <a:tc>
                  <a:txBody>
                    <a:bodyPr/>
                    <a:lstStyle/>
                    <a:p>
                      <a:pPr algn="l"/>
                      <a:r>
                        <a:rPr lang="en-US">
                          <a:effectLst/>
                          <a:latin typeface="inherit" charset="0"/>
                        </a:rPr>
                        <a:t>This method is called when the view bounds change or are initialized and the view is about to lay out the subviews.</a:t>
                      </a:r>
                    </a:p>
                  </a:txBody>
                  <a:tcPr marL="38100" marR="38100" marT="38100" marB="38100"/>
                </a:tc>
              </a:tr>
              <a:tr h="370840">
                <a:tc>
                  <a:txBody>
                    <a:bodyPr/>
                    <a:lstStyle/>
                    <a:p>
                      <a:pPr algn="l"/>
                      <a:r>
                        <a:rPr lang="en-US">
                          <a:effectLst/>
                          <a:latin typeface="inherit" charset="0"/>
                        </a:rPr>
                        <a:t>viewDidLayoutSubview</a:t>
                      </a:r>
                    </a:p>
                  </a:txBody>
                  <a:tcPr marL="38100" marR="38100" marT="38100" marB="38100"/>
                </a:tc>
                <a:tc>
                  <a:txBody>
                    <a:bodyPr/>
                    <a:lstStyle/>
                    <a:p>
                      <a:pPr algn="l"/>
                      <a:r>
                        <a:rPr lang="en-US" dirty="0">
                          <a:effectLst/>
                          <a:latin typeface="inherit" charset="0"/>
                        </a:rPr>
                        <a:t>When this method is called, the bounds are set and the view has just called the </a:t>
                      </a:r>
                      <a:r>
                        <a:rPr lang="en-US" dirty="0" err="1">
                          <a:effectLst/>
                          <a:latin typeface="inherit" charset="0"/>
                        </a:rPr>
                        <a:t>layoutSubviews</a:t>
                      </a:r>
                      <a:r>
                        <a:rPr lang="en-US" dirty="0">
                          <a:effectLst/>
                          <a:latin typeface="inherit" charset="0"/>
                        </a:rPr>
                        <a:t> method.</a:t>
                      </a:r>
                    </a:p>
                  </a:txBody>
                  <a:tcPr marL="38100" marR="38100" marT="38100" marB="38100"/>
                </a:tc>
              </a:tr>
              <a:tr h="370840">
                <a:tc>
                  <a:txBody>
                    <a:bodyPr/>
                    <a:lstStyle/>
                    <a:p>
                      <a:endParaRPr lang="en-US"/>
                    </a:p>
                  </a:txBody>
                  <a:tcPr/>
                </a:tc>
                <a:tc>
                  <a:txBody>
                    <a:bodyPr/>
                    <a:lstStyle/>
                    <a:p>
                      <a:endParaRPr lang="en-US" dirty="0"/>
                    </a:p>
                  </a:txBody>
                  <a:tcPr/>
                </a:tc>
              </a:tr>
            </a:tbl>
          </a:graphicData>
        </a:graphic>
      </p:graphicFrame>
    </p:spTree>
    <p:extLst>
      <p:ext uri="{BB962C8B-B14F-4D97-AF65-F5344CB8AC3E}">
        <p14:creationId xmlns:p14="http://schemas.microsoft.com/office/powerpoint/2010/main" val="125657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sz="2800" dirty="0" smtClean="0"/>
              <a:t>UI </a:t>
            </a:r>
            <a:r>
              <a:rPr lang="en-US" sz="2800" dirty="0" smtClean="0"/>
              <a:t>Design</a:t>
            </a:r>
          </a:p>
          <a:p>
            <a:pPr lvl="1"/>
            <a:r>
              <a:rPr lang="en-US" sz="2600" dirty="0" smtClean="0"/>
              <a:t>Auto Layout</a:t>
            </a:r>
          </a:p>
          <a:p>
            <a:pPr lvl="1"/>
            <a:r>
              <a:rPr lang="en-US" sz="2600" smtClean="0"/>
              <a:t>UI Interactions</a:t>
            </a:r>
            <a:endParaRPr lang="en-US" sz="2600" dirty="0" smtClean="0"/>
          </a:p>
          <a:p>
            <a:endParaRPr lang="en-US" sz="2800" dirty="0" smtClean="0"/>
          </a:p>
        </p:txBody>
      </p:sp>
    </p:spTree>
    <p:extLst>
      <p:ext uri="{BB962C8B-B14F-4D97-AF65-F5344CB8AC3E}">
        <p14:creationId xmlns:p14="http://schemas.microsoft.com/office/powerpoint/2010/main" val="1188186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Controls</a:t>
            </a:r>
            <a:br>
              <a:rPr lang="en-US" dirty="0" smtClean="0"/>
            </a:br>
            <a:r>
              <a:rPr lang="en-US" dirty="0" smtClean="0"/>
              <a:t>Button</a:t>
            </a:r>
            <a:endParaRPr lang="en-US" dirty="0"/>
          </a:p>
        </p:txBody>
      </p:sp>
      <p:pic>
        <p:nvPicPr>
          <p:cNvPr id="4" name="Content Placeholder 3"/>
          <p:cNvPicPr>
            <a:picLocks noGrp="1" noChangeAspect="1"/>
          </p:cNvPicPr>
          <p:nvPr>
            <p:ph idx="1"/>
          </p:nvPr>
        </p:nvPicPr>
        <p:blipFill>
          <a:blip r:embed="rId3"/>
          <a:stretch>
            <a:fillRect/>
          </a:stretch>
        </p:blipFill>
        <p:spPr>
          <a:xfrm>
            <a:off x="4297400" y="2927604"/>
            <a:ext cx="3597199" cy="638556"/>
          </a:xfrm>
          <a:prstGeom prst="rect">
            <a:avLst/>
          </a:prstGeom>
        </p:spPr>
      </p:pic>
    </p:spTree>
    <p:extLst>
      <p:ext uri="{BB962C8B-B14F-4D97-AF65-F5344CB8AC3E}">
        <p14:creationId xmlns:p14="http://schemas.microsoft.com/office/powerpoint/2010/main" val="209200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Controls</a:t>
            </a:r>
            <a:br>
              <a:rPr lang="en-US" dirty="0" smtClean="0"/>
            </a:br>
            <a:r>
              <a:rPr lang="en-US" dirty="0" smtClean="0"/>
              <a:t>Date Pickers</a:t>
            </a:r>
            <a:endParaRPr lang="en-US" dirty="0"/>
          </a:p>
        </p:txBody>
      </p:sp>
      <p:pic>
        <p:nvPicPr>
          <p:cNvPr id="6" name="Content Placeholder 5"/>
          <p:cNvPicPr>
            <a:picLocks noGrp="1" noChangeAspect="1"/>
          </p:cNvPicPr>
          <p:nvPr>
            <p:ph idx="1"/>
          </p:nvPr>
        </p:nvPicPr>
        <p:blipFill>
          <a:blip r:embed="rId3"/>
          <a:stretch>
            <a:fillRect/>
          </a:stretch>
        </p:blipFill>
        <p:spPr>
          <a:xfrm>
            <a:off x="2051050" y="2222500"/>
            <a:ext cx="8089900" cy="3327400"/>
          </a:xfrm>
          <a:prstGeom prst="rect">
            <a:avLst/>
          </a:prstGeom>
        </p:spPr>
      </p:pic>
    </p:spTree>
    <p:extLst>
      <p:ext uri="{BB962C8B-B14F-4D97-AF65-F5344CB8AC3E}">
        <p14:creationId xmlns:p14="http://schemas.microsoft.com/office/powerpoint/2010/main" val="1658389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Controls</a:t>
            </a:r>
            <a:br>
              <a:rPr lang="en-US" dirty="0" smtClean="0"/>
            </a:br>
            <a:r>
              <a:rPr lang="en-US" dirty="0" smtClean="0"/>
              <a:t>Page Controls</a:t>
            </a:r>
            <a:endParaRPr lang="en-US" dirty="0"/>
          </a:p>
        </p:txBody>
      </p:sp>
      <p:pic>
        <p:nvPicPr>
          <p:cNvPr id="4" name="Content Placeholder 3"/>
          <p:cNvPicPr>
            <a:picLocks noGrp="1" noChangeAspect="1"/>
          </p:cNvPicPr>
          <p:nvPr>
            <p:ph idx="1"/>
          </p:nvPr>
        </p:nvPicPr>
        <p:blipFill>
          <a:blip r:embed="rId3"/>
          <a:stretch>
            <a:fillRect/>
          </a:stretch>
        </p:blipFill>
        <p:spPr>
          <a:xfrm>
            <a:off x="5391150" y="2785364"/>
            <a:ext cx="1409700" cy="482600"/>
          </a:xfrm>
          <a:prstGeom prst="rect">
            <a:avLst/>
          </a:prstGeom>
        </p:spPr>
      </p:pic>
    </p:spTree>
    <p:extLst>
      <p:ext uri="{BB962C8B-B14F-4D97-AF65-F5344CB8AC3E}">
        <p14:creationId xmlns:p14="http://schemas.microsoft.com/office/powerpoint/2010/main" val="348953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7087C0F-7449-45C4-B248-63D02665BF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diamond grid presentation (widescreen)</Template>
  <TotalTime>0</TotalTime>
  <Words>3267</Words>
  <Application>Microsoft Macintosh PowerPoint</Application>
  <PresentationFormat>Widescreen</PresentationFormat>
  <Paragraphs>383</Paragraphs>
  <Slides>61</Slides>
  <Notes>61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61</vt:i4>
      </vt:variant>
    </vt:vector>
  </HeadingPairs>
  <TitlesOfParts>
    <vt:vector size="65" baseType="lpstr">
      <vt:lpstr>inherit</vt:lpstr>
      <vt:lpstr>Mangal</vt:lpstr>
      <vt:lpstr>Arial</vt:lpstr>
      <vt:lpstr>Diamond Grid 16x9</vt:lpstr>
      <vt:lpstr>Building iOS Swift apps</vt:lpstr>
      <vt:lpstr>Agenda</vt:lpstr>
      <vt:lpstr>Color Palette</vt:lpstr>
      <vt:lpstr>Iconography – Bar Button Icons</vt:lpstr>
      <vt:lpstr>Iconography – Activity View Icons</vt:lpstr>
      <vt:lpstr>Iconography – Activity View Icons</vt:lpstr>
      <vt:lpstr>Controls Button</vt:lpstr>
      <vt:lpstr>Controls Date Pickers</vt:lpstr>
      <vt:lpstr>Controls Page Controls</vt:lpstr>
      <vt:lpstr>Controls Segmented Controls</vt:lpstr>
      <vt:lpstr>Controls Text Field</vt:lpstr>
      <vt:lpstr>Controls Sliders</vt:lpstr>
      <vt:lpstr>Controls Steppers</vt:lpstr>
      <vt:lpstr>Controls Switches</vt:lpstr>
      <vt:lpstr>Views</vt:lpstr>
      <vt:lpstr>Views Action Sheets</vt:lpstr>
      <vt:lpstr>Views Activity Indicators</vt:lpstr>
      <vt:lpstr>Views Alert Views</vt:lpstr>
      <vt:lpstr>Views Collections</vt:lpstr>
      <vt:lpstr>Views Images</vt:lpstr>
      <vt:lpstr>Views Labels</vt:lpstr>
      <vt:lpstr>Views Navigation Bars</vt:lpstr>
      <vt:lpstr>Views Navigation Bars</vt:lpstr>
      <vt:lpstr>Views Picker</vt:lpstr>
      <vt:lpstr>Views Progress</vt:lpstr>
      <vt:lpstr>Views Scroll Views</vt:lpstr>
      <vt:lpstr>Views Search Bar</vt:lpstr>
      <vt:lpstr>Views Search Bar</vt:lpstr>
      <vt:lpstr>Views Tab Bar</vt:lpstr>
      <vt:lpstr>Views Table View (Plain)</vt:lpstr>
      <vt:lpstr>Views Table View (Grouped)</vt:lpstr>
      <vt:lpstr>Views Table View (Grouped - Default)</vt:lpstr>
      <vt:lpstr>Views Table View (Grouped – With Subtitle)</vt:lpstr>
      <vt:lpstr>Views Table View (Grouped – With Value)</vt:lpstr>
      <vt:lpstr>Views Text Views</vt:lpstr>
      <vt:lpstr>Views Toolbar</vt:lpstr>
      <vt:lpstr>Other Design Elements – Status Bars</vt:lpstr>
      <vt:lpstr>UI Fundamentals</vt:lpstr>
      <vt:lpstr>UI Fundamentals</vt:lpstr>
      <vt:lpstr>UI Fundamentals</vt:lpstr>
      <vt:lpstr>UI Fundamentals</vt:lpstr>
      <vt:lpstr>UI Fundamentals</vt:lpstr>
      <vt:lpstr>UI Fundamentals</vt:lpstr>
      <vt:lpstr>UI Fundamentals</vt:lpstr>
      <vt:lpstr>UI Fundamentals</vt:lpstr>
      <vt:lpstr>UI Fundamentals</vt:lpstr>
      <vt:lpstr>UI hierarchy and views inheritance</vt:lpstr>
      <vt:lpstr>UI hierarchy and views inheritance</vt:lpstr>
      <vt:lpstr>UI hierarchy and views inheritance</vt:lpstr>
      <vt:lpstr>UI hierarchy and views inheritance</vt:lpstr>
      <vt:lpstr>UI hierarchy and views inheritance</vt:lpstr>
      <vt:lpstr>UI hierarchy and views inheritance</vt:lpstr>
      <vt:lpstr>UI hierarchy and views inheritance</vt:lpstr>
      <vt:lpstr>UI hierarchy and views inheritance</vt:lpstr>
      <vt:lpstr>UI hierarchy and views inheritance</vt:lpstr>
      <vt:lpstr>UI hierarchy and views inheritance</vt:lpstr>
      <vt:lpstr>UI hierarchy and views inheritance</vt:lpstr>
      <vt:lpstr>UI hierarchy and views inheritance</vt:lpstr>
      <vt:lpstr>UI hierarchy and views inheritance</vt:lpstr>
      <vt:lpstr>PowerPoint Presentation</vt:lpstr>
      <vt:lpstr>Agenda</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cp:lastPrinted>2017-02-07T22:32:55Z</cp:lastPrinted>
  <dcterms:created xsi:type="dcterms:W3CDTF">2016-08-20T19:03:32Z</dcterms:created>
  <dcterms:modified xsi:type="dcterms:W3CDTF">2017-03-21T19:18:35Z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TC030310159991</vt:lpwstr>
  </property>
</Properties>
</file>